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</p:sldMasterIdLst>
  <p:notesMasterIdLst>
    <p:notesMasterId r:id="rId23"/>
  </p:notesMasterIdLst>
  <p:handoutMasterIdLst>
    <p:handoutMasterId r:id="rId24"/>
  </p:handoutMasterIdLst>
  <p:sldIdLst>
    <p:sldId id="470" r:id="rId2"/>
    <p:sldId id="469" r:id="rId3"/>
    <p:sldId id="467" r:id="rId4"/>
    <p:sldId id="468" r:id="rId5"/>
    <p:sldId id="437" r:id="rId6"/>
    <p:sldId id="464" r:id="rId7"/>
    <p:sldId id="428" r:id="rId8"/>
    <p:sldId id="431" r:id="rId9"/>
    <p:sldId id="462" r:id="rId10"/>
    <p:sldId id="426" r:id="rId11"/>
    <p:sldId id="427" r:id="rId12"/>
    <p:sldId id="459" r:id="rId13"/>
    <p:sldId id="436" r:id="rId14"/>
    <p:sldId id="434" r:id="rId15"/>
    <p:sldId id="433" r:id="rId16"/>
    <p:sldId id="432" r:id="rId17"/>
    <p:sldId id="465" r:id="rId18"/>
    <p:sldId id="466" r:id="rId19"/>
    <p:sldId id="461" r:id="rId20"/>
    <p:sldId id="463" r:id="rId21"/>
    <p:sldId id="456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8F8"/>
    <a:srgbClr val="000000"/>
    <a:srgbClr val="FFAF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20"/>
    <p:restoredTop sz="90700" autoAdjust="0"/>
  </p:normalViewPr>
  <p:slideViewPr>
    <p:cSldViewPr>
      <p:cViewPr>
        <p:scale>
          <a:sx n="70" d="100"/>
          <a:sy n="70" d="100"/>
        </p:scale>
        <p:origin x="-1386" y="-21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F292C9-2116-40BD-862B-622F1581D010}" type="datetimeFigureOut">
              <a:rPr lang="en-US" smtClean="0"/>
              <a:t>2/23/2018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656EDB-FD3B-409E-8E38-D7EE3E04B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35694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41DC02-13E5-4D3B-942D-AC0BB3FC3B37}" type="datetimeFigureOut">
              <a:rPr lang="en-US" smtClean="0"/>
              <a:t>2/23/2018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BB8D75-EE4F-4263-A9D0-F4F28F4C8E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81545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8EDA0E-5C53-4004-9292-E84B5DFC1F37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2754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716317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716317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716317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716317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716317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716317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716317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716317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716317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716317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85AC264-2313-4586-8FA6-CCA929CE38BB}" type="slidenum">
              <a:rPr lang="en-US"/>
              <a:pPr/>
              <a:t>2</a:t>
            </a:fld>
            <a:endParaRPr lang="en-US"/>
          </a:p>
        </p:txBody>
      </p:sp>
      <p:sp>
        <p:nvSpPr>
          <p:cNvPr id="237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7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85AC264-2313-4586-8FA6-CCA929CE38BB}" type="slidenum">
              <a:rPr lang="en-US"/>
              <a:pPr/>
              <a:t>3</a:t>
            </a:fld>
            <a:endParaRPr lang="en-US"/>
          </a:p>
        </p:txBody>
      </p:sp>
      <p:sp>
        <p:nvSpPr>
          <p:cNvPr id="237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7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85AC264-2313-4586-8FA6-CCA929CE38BB}" type="slidenum">
              <a:rPr lang="en-US"/>
              <a:pPr/>
              <a:t>4</a:t>
            </a:fld>
            <a:endParaRPr lang="en-US"/>
          </a:p>
        </p:txBody>
      </p:sp>
      <p:sp>
        <p:nvSpPr>
          <p:cNvPr id="237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7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716317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716317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716317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716317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71631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78852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16 February 2007</a:t>
            </a:r>
            <a:endParaRPr lang="en-US" altLang="en-US"/>
          </a:p>
        </p:txBody>
      </p:sp>
      <p:sp>
        <p:nvSpPr>
          <p:cNvPr id="78853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H:\Weather\Finished Ppt\werth_icing.ppt</a:t>
            </a:r>
          </a:p>
        </p:txBody>
      </p:sp>
      <p:sp>
        <p:nvSpPr>
          <p:cNvPr id="78854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0F8A55EE-F161-4C40-B44A-8DE6FA6D6E5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17552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16 February 2007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H:\Weather\Finished Ppt\werth_icing.ppt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DCC6C0-9ECA-4B6F-BCE5-64B0DBD3E8F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17781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16 February 2007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H:\Weather\Finished Ppt\werth_icing.ppt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1CC365-86D6-44C0-A976-7A7C86F1029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06651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16 February 2007</a:t>
            </a: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H:\Weather\Finished Ppt\werth_icing.ppt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54F06ADF-83B8-47B4-8E5A-234DBCA8A98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13016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16 February 2007</a:t>
            </a:r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H:\Weather\Finished Ppt\werth_icing.ppt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AB0BB1ED-CFC9-48A4-9AFF-909C92A4EC8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88908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16 February 2007</a:t>
            </a:r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H:\Weather\Finished Ppt\werth_icing.ppt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2BB4F984-DB99-41B7-9705-32E7A92BC13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3514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16 February 2007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H:\Weather\Finished Ppt\werth_icing.ppt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7BDC3B-4901-4361-9935-8F1E151ED51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17048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16 February 2007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H:\Weather\Finished Ppt\werth_icing.ppt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46ED1E-3838-4764-B332-A3FBB8B481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67911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16 February 2007</a:t>
            </a: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H:\Weather\Finished Ppt\werth_icing.ppt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5A502E-27C9-454F-B421-A5A121F36C1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86103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16 February 2007</a:t>
            </a: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H:\Weather\Finished Ppt\werth_icing.ppt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75CF8E-68DB-43F0-970E-44F759B3D54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36974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16 February 2007</a:t>
            </a: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H:\Weather\Finished Ppt\werth_icing.ppt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DE4786-93DE-440F-9F5C-63D80FDDFFD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3533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16 February 2007</a:t>
            </a: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H:\Weather\Finished Ppt\werth_icing.ppt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CC8F69-D5F8-4C2F-B9CA-D69FB3ED034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20416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16 February 2007</a:t>
            </a: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H:\Weather\Finished Ppt\werth_icing.ppt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4DC6E6-3063-4D50-BBE2-440E66117BC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4998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16 February 2007</a:t>
            </a: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H:\Weather\Finished Ppt\werth_icing.ppt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C0CF9D-0C9F-45F8-9422-F311949812D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6319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778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800">
                <a:solidFill>
                  <a:srgbClr val="FFFFFF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/>
              <a:t>16 February 2007</a:t>
            </a:r>
            <a:endParaRPr lang="en-US" altLang="en-US"/>
          </a:p>
        </p:txBody>
      </p:sp>
      <p:sp>
        <p:nvSpPr>
          <p:cNvPr id="778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800">
                <a:solidFill>
                  <a:srgbClr val="FFFFFF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/>
              <a:t>H:\Weather\Finished Ppt\werth_icing.ppt</a:t>
            </a:r>
          </a:p>
        </p:txBody>
      </p:sp>
      <p:sp>
        <p:nvSpPr>
          <p:cNvPr id="778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800">
                <a:solidFill>
                  <a:srgbClr val="FFFFFF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B74B9B4-4CC8-4F9F-AA2E-3981776F4143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554221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</p:sldLayoutIdLs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000" b="1">
          <a:solidFill>
            <a:srgbClr val="FFFFFF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000" b="1">
          <a:solidFill>
            <a:srgbClr val="FFFFFF"/>
          </a:solidFill>
          <a:latin typeface="Trebuchet MS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000" b="1">
          <a:solidFill>
            <a:srgbClr val="FFFFFF"/>
          </a:solidFill>
          <a:latin typeface="Trebuchet MS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000" b="1">
          <a:solidFill>
            <a:srgbClr val="FFFFFF"/>
          </a:solidFill>
          <a:latin typeface="Trebuchet MS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000" b="1">
          <a:solidFill>
            <a:srgbClr val="FFFFFF"/>
          </a:solidFill>
          <a:latin typeface="Trebuchet M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rgbClr val="FFFFFF"/>
          </a:solidFill>
          <a:latin typeface="Trebuchet M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rgbClr val="FFFFFF"/>
          </a:solidFill>
          <a:latin typeface="Trebuchet M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rgbClr val="FFFFFF"/>
          </a:solidFill>
          <a:latin typeface="Trebuchet M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rgbClr val="FFFFFF"/>
          </a:solidFill>
          <a:latin typeface="Trebuchet MS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>
          <a:solidFill>
            <a:srgbClr val="FFFFFF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rgbClr val="FFFFFF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1600">
          <a:solidFill>
            <a:srgbClr val="FFFFFF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rgbClr val="FFFFFF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rgbClr val="FFFFFF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rgbClr val="FFFFFF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rgbClr val="FFFFFF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rgbClr val="FFFF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hyperlink" Target="http://www.aviationweather.gov/" TargetMode="Externa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12" Type="http://schemas.openxmlformats.org/officeDocument/2006/relationships/hyperlink" Target="http://www.aviationweather.gov/flightpath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7.png"/><Relationship Id="rId5" Type="http://schemas.openxmlformats.org/officeDocument/2006/relationships/image" Target="../media/image20.jpg"/><Relationship Id="rId10" Type="http://schemas.openxmlformats.org/officeDocument/2006/relationships/image" Target="../media/image6.png"/><Relationship Id="rId4" Type="http://schemas.openxmlformats.org/officeDocument/2006/relationships/image" Target="../media/image19.jpg"/><Relationship Id="rId9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hyperlink" Target="http://mobile.weather.gov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gif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hyperlink" Target="http://www.wrh.noaa.gov/zse/mobile.php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gif"/><Relationship Id="rId5" Type="http://schemas.openxmlformats.org/officeDocument/2006/relationships/image" Target="../media/image27.gif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wrh.noaa.gov/zoa/MOBILE/ZOA2.htm" TargetMode="External"/><Relationship Id="rId5" Type="http://schemas.openxmlformats.org/officeDocument/2006/relationships/image" Target="../media/image29.gif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em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540630" y="685800"/>
            <a:ext cx="606274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Microsoft Sans Serif" pitchFamily="34" charset="0"/>
              </a:rPr>
              <a:t>Aviation Weather:</a:t>
            </a:r>
            <a:br>
              <a:rPr lang="en-US" sz="5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Microsoft Sans Serif" pitchFamily="34" charset="0"/>
              </a:rPr>
            </a:br>
            <a:r>
              <a:rPr lang="en-US" sz="5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Microsoft Sans Serif" pitchFamily="34" charset="0"/>
              </a:rPr>
              <a:t>Tools of the Trade</a:t>
            </a:r>
            <a:endParaRPr lang="en-US" sz="5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F8F8F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Microsoft Sans Serif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002180" y="3343870"/>
            <a:ext cx="31396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Microsoft Sans Serif" pitchFamily="34" charset="0"/>
              </a:rPr>
              <a:t>David G. </a:t>
            </a:r>
            <a:r>
              <a:rPr lang="en-US" cap="none" spc="0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Microsoft Sans Serif" pitchFamily="34" charset="0"/>
              </a:rPr>
              <a:t>Bieger</a:t>
            </a:r>
            <a:endParaRPr lang="en-US" cap="none" spc="0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F8F8F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Microsoft Sans Serif" pitchFamily="34" charset="0"/>
            </a:endParaRPr>
          </a:p>
          <a:p>
            <a:pPr algn="ctr"/>
            <a:r>
              <a:rPr lang="en-US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Microsoft Sans Serif" pitchFamily="34" charset="0"/>
              </a:rPr>
              <a:t>Meteorologist in Charge</a:t>
            </a:r>
            <a:endParaRPr lang="en-US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F8F8F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Microsoft Sans Serif" pitchFamily="34" charset="0"/>
            </a:endParaRPr>
          </a:p>
          <a:p>
            <a:pPr algn="ctr"/>
            <a:r>
              <a:rPr lang="en-US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Microsoft Sans Serif" pitchFamily="34" charset="0"/>
              </a:rPr>
              <a:t>Center Weather Service Unit</a:t>
            </a:r>
            <a:endParaRPr lang="en-US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F8F8F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17318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685800" y="0"/>
            <a:ext cx="77724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Trebuchet MS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Trebuchet MS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Trebuchet MS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Trebuchet M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Trebuchet M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Trebuchet M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Trebuchet M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Trebuchet MS" pitchFamily="34" charset="0"/>
              </a:defRPr>
            </a:lvl9pPr>
          </a:lstStyle>
          <a:p>
            <a:r>
              <a:rPr lang="en-US" altLang="en-US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Aviation Weather Center</a:t>
            </a:r>
            <a:endParaRPr lang="en-US" altLang="en-US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685800" y="838200"/>
            <a:ext cx="7772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FontTx/>
              <a:buNone/>
              <a:defRPr sz="28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FFFFFF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FF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FFFFFF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FFFFFF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FFFFFF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FFFFFF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FFFFFF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FFFFFF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400" u="sng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www.aviationweather.gov/gfa</a:t>
            </a:r>
            <a:endParaRPr lang="en-US" altLang="en-US" sz="2400" u="sng" kern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5" descr="nws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7450" y="6527800"/>
            <a:ext cx="336550" cy="33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noaa_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19863"/>
            <a:ext cx="338138" cy="338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19"/>
          <p:cNvSpPr>
            <a:spLocks noChangeArrowheads="1"/>
          </p:cNvSpPr>
          <p:nvPr/>
        </p:nvSpPr>
        <p:spPr bwMode="auto">
          <a:xfrm>
            <a:off x="0" y="6524625"/>
            <a:ext cx="9144000" cy="3333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1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rgbClr val="0108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NOAA/NWS Seattle Center Weather Service Unit (ZSE)</a:t>
            </a:r>
            <a:endParaRPr lang="en-US" altLang="en-US" sz="1400" dirty="0">
              <a:solidFill>
                <a:srgbClr val="01080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42016" y="6321623"/>
            <a:ext cx="2616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FF00"/>
                </a:solidFill>
                <a:hlinkClick r:id="rId5"/>
              </a:rPr>
              <a:t>*</a:t>
            </a:r>
            <a:endParaRPr lang="en-US" sz="1400" b="1" dirty="0">
              <a:solidFill>
                <a:srgbClr val="FFFF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64998" y="1453896"/>
            <a:ext cx="6014004" cy="4718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97648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utoUpdateAnimBg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685800" y="0"/>
            <a:ext cx="77724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Trebuchet MS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Trebuchet MS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Trebuchet MS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Trebuchet M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Trebuchet M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Trebuchet M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Trebuchet M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Trebuchet MS" pitchFamily="34" charset="0"/>
              </a:defRPr>
            </a:lvl9pPr>
          </a:lstStyle>
          <a:p>
            <a:r>
              <a:rPr lang="en-US" altLang="en-US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Aviation Weather Center</a:t>
            </a:r>
            <a:endParaRPr lang="en-US" altLang="en-US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685800" y="838200"/>
            <a:ext cx="7772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FontTx/>
              <a:buNone/>
              <a:defRPr sz="28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FFFFFF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FF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FFFFFF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FFFFFF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FFFFFF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FFFFFF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FFFFFF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FFFFFF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400" u="sng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www.aviationweather.gov/flightpath</a:t>
            </a:r>
          </a:p>
          <a:p>
            <a:pPr marL="342900" indent="-342900" algn="l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sz="2400" kern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5" descr="nws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7450" y="6527800"/>
            <a:ext cx="336550" cy="33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noaa_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19863"/>
            <a:ext cx="338138" cy="338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1462" y="1905000"/>
            <a:ext cx="4301622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4102" y="1905000"/>
            <a:ext cx="4301622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Arrow Connector 8"/>
          <p:cNvCxnSpPr/>
          <p:nvPr/>
        </p:nvCxnSpPr>
        <p:spPr bwMode="auto">
          <a:xfrm flipH="1">
            <a:off x="3226038" y="1202108"/>
            <a:ext cx="1295400" cy="1447800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rgbClr val="92D05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Rectangle 19"/>
          <p:cNvSpPr>
            <a:spLocks noChangeArrowheads="1"/>
          </p:cNvSpPr>
          <p:nvPr/>
        </p:nvSpPr>
        <p:spPr bwMode="auto">
          <a:xfrm>
            <a:off x="0" y="6524625"/>
            <a:ext cx="9144000" cy="3333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1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rgbClr val="0108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NOAA/NWS Seattle Center Weather Service Unit (ZSE)</a:t>
            </a:r>
            <a:endParaRPr lang="en-US" altLang="en-US" sz="1400" dirty="0">
              <a:solidFill>
                <a:srgbClr val="01080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571777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7027" y="2262677"/>
            <a:ext cx="3938451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3865" y="2262677"/>
            <a:ext cx="3924776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7027" y="2266950"/>
            <a:ext cx="3924776" cy="382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949" y="2262677"/>
            <a:ext cx="3740384" cy="2364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" y="3323562"/>
            <a:ext cx="3608164" cy="153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031" y="2262677"/>
            <a:ext cx="3938451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7692" y="2262677"/>
            <a:ext cx="3726141" cy="2355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685800" y="0"/>
            <a:ext cx="77724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Trebuchet MS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Trebuchet MS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Trebuchet MS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Trebuchet M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Trebuchet M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Trebuchet M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Trebuchet M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Trebuchet MS" pitchFamily="34" charset="0"/>
              </a:defRPr>
            </a:lvl9pPr>
          </a:lstStyle>
          <a:p>
            <a:r>
              <a:rPr lang="en-US" altLang="en-US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Aviation Weather Center</a:t>
            </a:r>
            <a:endParaRPr lang="en-US" altLang="en-US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685800" y="838200"/>
            <a:ext cx="7772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FontTx/>
              <a:buNone/>
              <a:defRPr sz="28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FFFFFF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FF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FFFFFF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FFFFFF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FFFFFF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FFFFFF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FFFFFF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FFFFFF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400" u="sng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www.aviationweather.gov/flightpath</a:t>
            </a:r>
          </a:p>
          <a:p>
            <a:pPr marL="342900" indent="-342900" algn="l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sz="2400" kern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5" descr="nwslogo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7450" y="6527800"/>
            <a:ext cx="336550" cy="33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noaa_logo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19863"/>
            <a:ext cx="338138" cy="338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19"/>
          <p:cNvSpPr>
            <a:spLocks noChangeArrowheads="1"/>
          </p:cNvSpPr>
          <p:nvPr/>
        </p:nvSpPr>
        <p:spPr bwMode="auto">
          <a:xfrm>
            <a:off x="0" y="6524625"/>
            <a:ext cx="9144000" cy="3333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1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rgbClr val="0108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NOAA/NWS Seattle Center Weather Service Unit (ZSE)</a:t>
            </a:r>
            <a:endParaRPr lang="en-US" altLang="en-US" sz="1400" dirty="0">
              <a:solidFill>
                <a:srgbClr val="01080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43997" y="5149347"/>
            <a:ext cx="38666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flight tool can help you avoid expected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hazard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areas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along your route.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1535668"/>
            <a:ext cx="914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Example over AZ-NM from Tuesday, 24 February 2015.</a:t>
            </a:r>
            <a:endParaRPr lang="en-US" b="1" dirty="0">
              <a:solidFill>
                <a:srgbClr val="F8F8F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-42016" y="6321623"/>
            <a:ext cx="2616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FF00"/>
                </a:solidFill>
                <a:hlinkClick r:id="rId12"/>
              </a:rPr>
              <a:t>*</a:t>
            </a:r>
            <a:endParaRPr lang="en-US" sz="1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8224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utoUpdateAnimBg="0"/>
      <p:bldP spid="4" grpId="0"/>
      <p:bldP spid="1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685800" y="0"/>
            <a:ext cx="77724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Trebuchet MS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Trebuchet MS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Trebuchet MS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Trebuchet M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Trebuchet M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Trebuchet M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Trebuchet M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Trebuchet MS" pitchFamily="34" charset="0"/>
              </a:defRPr>
            </a:lvl9pPr>
          </a:lstStyle>
          <a:p>
            <a:r>
              <a:rPr lang="en-US" altLang="en-US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Aviation Weather Center</a:t>
            </a:r>
            <a:endParaRPr lang="en-US" altLang="en-US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685800" y="838200"/>
            <a:ext cx="7772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FontTx/>
              <a:buNone/>
              <a:defRPr sz="28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FFFFFF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FF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FFFFFF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FFFFFF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FFFFFF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FFFFFF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FFFFFF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FFFFFF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400" u="sng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www.aviationweather.gov/flightpath</a:t>
            </a:r>
          </a:p>
          <a:p>
            <a:pPr marL="342900" indent="-342900" algn="l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sz="2400" kern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5" descr="nws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7450" y="6527800"/>
            <a:ext cx="336550" cy="33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noaa_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19863"/>
            <a:ext cx="338138" cy="338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524000" y="1905000"/>
            <a:ext cx="61722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Requires Java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rgbClr val="F8F8F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Therefore smartphones and most tablets will not work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F8F8F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Resizable map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F8F8F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Customizable contour intervals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F8F8F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ectangle 19"/>
          <p:cNvSpPr>
            <a:spLocks noChangeArrowheads="1"/>
          </p:cNvSpPr>
          <p:nvPr/>
        </p:nvSpPr>
        <p:spPr bwMode="auto">
          <a:xfrm>
            <a:off x="0" y="6524625"/>
            <a:ext cx="9144000" cy="3333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1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rgbClr val="0108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NOAA/NWS Seattle Center Weather Service Unit (ZSE)</a:t>
            </a:r>
            <a:endParaRPr lang="en-US" altLang="en-US" sz="1400" dirty="0">
              <a:solidFill>
                <a:srgbClr val="01080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469932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utoUpdateAnimBg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685800" y="0"/>
            <a:ext cx="77724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Trebuchet MS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Trebuchet MS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Trebuchet MS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Trebuchet M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Trebuchet M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Trebuchet M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Trebuchet M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Trebuchet MS" pitchFamily="34" charset="0"/>
              </a:defRPr>
            </a:lvl9pPr>
          </a:lstStyle>
          <a:p>
            <a:r>
              <a:rPr lang="en-US" altLang="en-US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NWS Mobile Weather</a:t>
            </a:r>
            <a:endParaRPr lang="en-US" altLang="en-US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685800" y="838200"/>
            <a:ext cx="7772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FontTx/>
              <a:buNone/>
              <a:defRPr sz="28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FFFFFF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FF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FFFFFF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FFFFFF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FFFFFF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FFFFFF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FFFFFF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FFFFFF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400" u="sng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mobile.weather.gov</a:t>
            </a:r>
            <a:endParaRPr lang="en-US" altLang="en-US" sz="2400" kern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5" descr="nws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7450" y="6527800"/>
            <a:ext cx="336550" cy="33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noaa_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19863"/>
            <a:ext cx="338138" cy="338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0960" y="1600200"/>
            <a:ext cx="4494632" cy="4000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172" y="1600200"/>
            <a:ext cx="4162428" cy="4000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19"/>
          <p:cNvSpPr>
            <a:spLocks noChangeArrowheads="1"/>
          </p:cNvSpPr>
          <p:nvPr/>
        </p:nvSpPr>
        <p:spPr bwMode="auto">
          <a:xfrm>
            <a:off x="0" y="6524625"/>
            <a:ext cx="9144000" cy="3333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1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rgbClr val="0108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NOAA/NWS Seattle Center Weather Service Unit (ZSE)</a:t>
            </a:r>
            <a:endParaRPr lang="en-US" altLang="en-US" sz="1400" dirty="0">
              <a:solidFill>
                <a:srgbClr val="01080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42016" y="6321623"/>
            <a:ext cx="2616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FF00"/>
                </a:solidFill>
                <a:hlinkClick r:id="rId7"/>
              </a:rPr>
              <a:t>*</a:t>
            </a:r>
            <a:endParaRPr lang="en-US" sz="1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3180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utoUpdateAnimBg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685800" y="0"/>
            <a:ext cx="77724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Trebuchet MS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Trebuchet MS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Trebuchet MS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Trebuchet M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Trebuchet M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Trebuchet M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Trebuchet M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Trebuchet MS" pitchFamily="34" charset="0"/>
              </a:defRPr>
            </a:lvl9pPr>
          </a:lstStyle>
          <a:p>
            <a:r>
              <a:rPr lang="en-US" altLang="en-US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Seattle CWSU</a:t>
            </a:r>
            <a:endParaRPr lang="en-US" altLang="en-US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161462" y="914400"/>
            <a:ext cx="6155532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FontTx/>
              <a:buNone/>
              <a:defRPr sz="28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FFFFFF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FF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FFFFFF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FFFFFF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FFFFFF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FFFFFF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FFFFFF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FFFFFF"/>
                </a:solidFill>
                <a:latin typeface="+mn-lt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n-US" altLang="en-US" sz="2400" u="sng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www.wrh.noaa.gov/zse/mobile.php</a:t>
            </a:r>
            <a:endParaRPr lang="en-US" altLang="en-US" sz="2400" kern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5" descr="nws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7450" y="6527800"/>
            <a:ext cx="336550" cy="33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noaa_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19863"/>
            <a:ext cx="338138" cy="338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1462" y="1447800"/>
            <a:ext cx="4301622" cy="3829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4102" y="1885951"/>
            <a:ext cx="4301622" cy="3829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2514600" y="5715000"/>
            <a:ext cx="6444032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FontTx/>
              <a:buNone/>
              <a:defRPr sz="28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FFFFFF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FF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FFFFFF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FFFFFF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FFFFFF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FFFFFF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FFFFFF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FFFFFF"/>
                </a:solidFill>
                <a:latin typeface="+mn-lt"/>
              </a:defRPr>
            </a:lvl9pPr>
          </a:lstStyle>
          <a:p>
            <a:pPr algn="r">
              <a:lnSpc>
                <a:spcPct val="90000"/>
              </a:lnSpc>
            </a:pPr>
            <a:r>
              <a:rPr lang="en-US" altLang="en-US" sz="2400" u="sng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www.wrh.noaa.gov/zse/swipe.php</a:t>
            </a:r>
            <a:endParaRPr lang="en-US" altLang="en-US" sz="2400" kern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Rectangle 19"/>
          <p:cNvSpPr>
            <a:spLocks noChangeArrowheads="1"/>
          </p:cNvSpPr>
          <p:nvPr/>
        </p:nvSpPr>
        <p:spPr bwMode="auto">
          <a:xfrm>
            <a:off x="0" y="6524625"/>
            <a:ext cx="9144000" cy="3333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1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rgbClr val="0108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NOAA/NWS Seattle Center Weather Service Unit (ZSE)</a:t>
            </a:r>
            <a:endParaRPr lang="en-US" altLang="en-US" sz="1400" dirty="0">
              <a:solidFill>
                <a:srgbClr val="01080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42016" y="6321623"/>
            <a:ext cx="2616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FF00"/>
                </a:solidFill>
                <a:hlinkClick r:id="rId7"/>
              </a:rPr>
              <a:t>*</a:t>
            </a:r>
            <a:endParaRPr lang="en-US" sz="1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3277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685800" y="0"/>
            <a:ext cx="77724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Trebuchet MS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Trebuchet MS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Trebuchet MS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Trebuchet M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Trebuchet M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Trebuchet M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Trebuchet M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Trebuchet MS" pitchFamily="34" charset="0"/>
              </a:defRPr>
            </a:lvl9pPr>
          </a:lstStyle>
          <a:p>
            <a:r>
              <a:rPr lang="en-US" altLang="en-US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Oakland CWSU</a:t>
            </a:r>
            <a:endParaRPr lang="en-US" altLang="en-US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685800" y="838200"/>
            <a:ext cx="7772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FontTx/>
              <a:buNone/>
              <a:defRPr sz="28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FFFFFF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FF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FFFFFF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FFFFFF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FFFFFF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FFFFFF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FFFFFF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FFFFFF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400" u="sng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www.wrh.noaa.gov/zoa/MOBILE/ZOA2.htm</a:t>
            </a:r>
            <a:endParaRPr lang="en-US" altLang="en-US" sz="2400" kern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5" descr="nws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7450" y="6527800"/>
            <a:ext cx="336550" cy="33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noaa_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19863"/>
            <a:ext cx="338138" cy="338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46669" y="1485544"/>
            <a:ext cx="5050662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9"/>
          <p:cNvSpPr>
            <a:spLocks noChangeArrowheads="1"/>
          </p:cNvSpPr>
          <p:nvPr/>
        </p:nvSpPr>
        <p:spPr bwMode="auto">
          <a:xfrm>
            <a:off x="0" y="6524625"/>
            <a:ext cx="9144000" cy="3333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1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rgbClr val="0108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NOAA/NWS Seattle Center Weather Service Unit (ZSE)</a:t>
            </a:r>
            <a:endParaRPr lang="en-US" altLang="en-US" sz="1400" dirty="0">
              <a:solidFill>
                <a:srgbClr val="01080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42016" y="6321623"/>
            <a:ext cx="2616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FF00"/>
                </a:solidFill>
                <a:hlinkClick r:id="rId6"/>
              </a:rPr>
              <a:t>*</a:t>
            </a:r>
            <a:endParaRPr lang="en-US" sz="1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537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utoUpdateAnimBg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nws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7450" y="6527800"/>
            <a:ext cx="336550" cy="33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noaa_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19863"/>
            <a:ext cx="338138" cy="338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19"/>
          <p:cNvSpPr>
            <a:spLocks noChangeArrowheads="1"/>
          </p:cNvSpPr>
          <p:nvPr/>
        </p:nvSpPr>
        <p:spPr bwMode="auto">
          <a:xfrm>
            <a:off x="0" y="6524625"/>
            <a:ext cx="9144000" cy="3333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1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rgbClr val="0108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NOAA/NWS Seattle Center Weather Service Unit (ZSE)</a:t>
            </a:r>
            <a:endParaRPr lang="en-US" altLang="en-US" sz="1400" dirty="0">
              <a:solidFill>
                <a:srgbClr val="01080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623116" y="0"/>
            <a:ext cx="589776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4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</a:rPr>
              <a:t>Social Media Activities</a:t>
            </a:r>
            <a:endParaRPr lang="en-US" sz="44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74652" y="1477248"/>
            <a:ext cx="712058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Headlines used on main ZSE webpage</a:t>
            </a:r>
            <a:endParaRPr lang="en-US" sz="2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18288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Red banner used for “big” events</a:t>
            </a:r>
            <a:endParaRPr lang="en-US" sz="2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18288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ZSE issues Weather Stories</a:t>
            </a:r>
            <a:endParaRPr lang="en-US" sz="2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18288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ZSE posts to Facebook</a:t>
            </a:r>
            <a:endParaRPr lang="en-US" sz="2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18288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ZSE posts to Twitter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57200" y="5540514"/>
            <a:ext cx="8229600" cy="707886"/>
          </a:xfrm>
          <a:prstGeom prst="rect">
            <a:avLst/>
          </a:prstGeom>
          <a:solidFill>
            <a:schemeClr val="tx2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Providing Extended Decision Support Services to the </a:t>
            </a:r>
            <a:br>
              <a:rPr 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Pacific Northwest Aviation Community</a:t>
            </a:r>
            <a:endParaRPr lang="en-US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1752600"/>
            <a:ext cx="1371600" cy="13716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3361764"/>
            <a:ext cx="1371600" cy="1210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3581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nws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7450" y="6527800"/>
            <a:ext cx="336550" cy="33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noaa_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19863"/>
            <a:ext cx="338138" cy="338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19"/>
          <p:cNvSpPr>
            <a:spLocks noChangeArrowheads="1"/>
          </p:cNvSpPr>
          <p:nvPr/>
        </p:nvSpPr>
        <p:spPr bwMode="auto">
          <a:xfrm>
            <a:off x="0" y="6524625"/>
            <a:ext cx="9144000" cy="3333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1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rgbClr val="0108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NOAA/NWS Seattle Center Weather Service Unit (ZSE)</a:t>
            </a:r>
            <a:endParaRPr lang="en-US" altLang="en-US" sz="1400" dirty="0">
              <a:solidFill>
                <a:srgbClr val="01080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Content Placeholder 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14400" y="947467"/>
            <a:ext cx="3269412" cy="3847381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2" name="Content Placeholder 6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 bwMode="auto">
          <a:xfrm>
            <a:off x="2946639" y="1383821"/>
            <a:ext cx="3243533" cy="4468483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53000" y="2441276"/>
            <a:ext cx="3278039" cy="395952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236327" y="0"/>
            <a:ext cx="667137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4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</a:rPr>
              <a:t>IDSS Meets Social Science</a:t>
            </a:r>
            <a:endParaRPr lang="en-US" sz="44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614384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p_5x_log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8840" y="990600"/>
            <a:ext cx="4846320" cy="484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0" y="6524625"/>
            <a:ext cx="9144000" cy="3333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1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rgbClr val="0108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NOAA/NWS Seattle Center Weather Service Unit (ZSE)</a:t>
            </a:r>
            <a:endParaRPr lang="en-US" altLang="en-US" sz="1400" dirty="0">
              <a:solidFill>
                <a:srgbClr val="01080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10" descr="nws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7450" y="6527800"/>
            <a:ext cx="336550" cy="33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1" descr="noaa_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19863"/>
            <a:ext cx="338138" cy="338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685800" y="0"/>
            <a:ext cx="77724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Trebuchet MS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Trebuchet MS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Trebuchet MS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Trebuchet M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Trebuchet M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Trebuchet M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Trebuchet M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Trebuchet MS" pitchFamily="34" charset="0"/>
              </a:defRPr>
            </a:lvl9pPr>
          </a:lstStyle>
          <a:p>
            <a:r>
              <a:rPr lang="en-US" altLang="en-US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Questions?</a:t>
            </a:r>
            <a:endParaRPr lang="en-US" altLang="en-US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54934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2232613" y="0"/>
            <a:ext cx="467878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4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</a:rPr>
              <a:t>Why We Are Here</a:t>
            </a:r>
            <a:endParaRPr lang="en-US" sz="40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57200" y="5782270"/>
            <a:ext cx="822960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“…limitations in the Federal Aviation Administration’s air traffic control system which precluded the timely dissemination of real-time hazardous weather information to the flight crew.” – NTSB-AAR-78-3, Jan 1978</a:t>
            </a:r>
            <a:endParaRPr lang="en-US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009" y="1292876"/>
            <a:ext cx="5530297" cy="43785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83659" y="1180929"/>
            <a:ext cx="3526997" cy="4553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Rectangle 40"/>
          <p:cNvSpPr/>
          <p:nvPr/>
        </p:nvSpPr>
        <p:spPr bwMode="auto">
          <a:xfrm>
            <a:off x="6012306" y="1292876"/>
            <a:ext cx="2657474" cy="4378548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The result </a:t>
            </a:r>
            <a:r>
              <a:rPr lang="en-US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of </a:t>
            </a:r>
            <a:r>
              <a:rPr lang="en-US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Southern </a:t>
            </a:r>
            <a:r>
              <a:rPr lang="en-US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Airways Flight </a:t>
            </a:r>
            <a:r>
              <a:rPr lang="en-US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242 crash </a:t>
            </a:r>
            <a:r>
              <a:rPr lang="en-US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in New Hope, GA on April 4, </a:t>
            </a:r>
            <a:r>
              <a:rPr lang="en-US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1977…72 souls lost</a:t>
            </a:r>
            <a:endParaRPr lang="en-US" sz="1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>
              <a:spcBef>
                <a:spcPct val="50000"/>
              </a:spcBef>
            </a:pPr>
            <a:r>
              <a:rPr lang="en-US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Total loss of thrust  from both engines due to damage from ingest of water/hail while penetrating  an area of severe thunderstorms</a:t>
            </a:r>
          </a:p>
          <a:p>
            <a:pPr>
              <a:spcBef>
                <a:spcPct val="50000"/>
              </a:spcBef>
            </a:pPr>
            <a:r>
              <a:rPr lang="en-US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CWSUs established by FAA in 1978 as a result of NTSB </a:t>
            </a:r>
            <a:r>
              <a:rPr lang="en-US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recommendation </a:t>
            </a:r>
            <a:r>
              <a:rPr lang="en-US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A-77-068 to formulate procedures for the timely dissemination of all available severe weather information by controllers</a:t>
            </a:r>
            <a:endParaRPr lang="en-US" sz="1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6544" name="TextBox 236543"/>
          <p:cNvSpPr txBox="1"/>
          <p:nvPr/>
        </p:nvSpPr>
        <p:spPr>
          <a:xfrm>
            <a:off x="457200" y="5363647"/>
            <a:ext cx="10504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Source:  NTSB</a:t>
            </a:r>
            <a:endParaRPr lang="en-US" sz="1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6735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0" y="6524625"/>
            <a:ext cx="9144000" cy="3333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1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rgbClr val="0108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NOAA/NWS Seattle Center Weather Service Unit (ZSE)</a:t>
            </a:r>
            <a:endParaRPr lang="en-US" altLang="en-US" sz="1400" dirty="0">
              <a:solidFill>
                <a:srgbClr val="01080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10" descr="nws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7450" y="6527800"/>
            <a:ext cx="336550" cy="33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1" descr="noaa_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19863"/>
            <a:ext cx="338138" cy="338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381629" y="0"/>
            <a:ext cx="4380750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3200" b="1" spc="150" dirty="0" smtClean="0">
                <a:ln w="11430"/>
                <a:solidFill>
                  <a:srgbClr val="FFFFFF"/>
                </a:solidFill>
                <a:latin typeface="+mj-lt"/>
              </a:rPr>
              <a:t>Useful Links For</a:t>
            </a:r>
            <a:br>
              <a:rPr lang="en-US" sz="3200" b="1" spc="150" dirty="0" smtClean="0">
                <a:ln w="11430"/>
                <a:solidFill>
                  <a:srgbClr val="FFFFFF"/>
                </a:solidFill>
                <a:latin typeface="+mj-lt"/>
              </a:rPr>
            </a:br>
            <a:r>
              <a:rPr lang="en-US" sz="3200" b="1" spc="150" dirty="0" smtClean="0">
                <a:ln w="11430"/>
                <a:solidFill>
                  <a:srgbClr val="FFFFFF"/>
                </a:solidFill>
                <a:latin typeface="+mj-lt"/>
              </a:rPr>
              <a:t>Pilot Weather Briefing</a:t>
            </a:r>
            <a:endParaRPr lang="en-US" sz="3200" b="1" cap="none" spc="150" dirty="0">
              <a:ln w="11430"/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1295400"/>
            <a:ext cx="9144000" cy="5156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00" b="1" dirty="0">
                <a:solidFill>
                  <a:srgbClr val="FFFFFF"/>
                </a:solidFill>
                <a:latin typeface="+mj-lt"/>
              </a:rPr>
              <a:t>http://</a:t>
            </a:r>
            <a:r>
              <a:rPr lang="en-US" sz="1300" b="1" dirty="0" smtClean="0">
                <a:solidFill>
                  <a:srgbClr val="FFFFFF"/>
                </a:solidFill>
                <a:latin typeface="+mj-lt"/>
              </a:rPr>
              <a:t>www.weather.gov/seattle </a:t>
            </a:r>
            <a:r>
              <a:rPr lang="en-US" sz="1300" dirty="0">
                <a:solidFill>
                  <a:srgbClr val="FFFFFF"/>
                </a:solidFill>
                <a:latin typeface="+mj-lt"/>
              </a:rPr>
              <a:t>- Seattle </a:t>
            </a:r>
            <a:r>
              <a:rPr lang="en-US" sz="1300" dirty="0" smtClean="0">
                <a:solidFill>
                  <a:srgbClr val="FFFFFF"/>
                </a:solidFill>
                <a:latin typeface="+mj-lt"/>
              </a:rPr>
              <a:t>Weather Forecast Office home </a:t>
            </a:r>
            <a:r>
              <a:rPr lang="en-US" sz="1300" dirty="0">
                <a:solidFill>
                  <a:srgbClr val="FFFFFF"/>
                </a:solidFill>
                <a:latin typeface="+mj-lt"/>
              </a:rPr>
              <a:t>page; includes </a:t>
            </a:r>
            <a:r>
              <a:rPr lang="en-US" sz="1300" dirty="0" smtClean="0">
                <a:solidFill>
                  <a:srgbClr val="FFFFFF"/>
                </a:solidFill>
                <a:latin typeface="+mj-lt"/>
              </a:rPr>
              <a:t>local “point-and-click” forecast map, local area hazard warnings and advisories, climatology outlooks, and tailored aviation weather page</a:t>
            </a:r>
          </a:p>
          <a:p>
            <a:pPr>
              <a:lnSpc>
                <a:spcPct val="150000"/>
              </a:lnSpc>
            </a:pPr>
            <a:r>
              <a:rPr lang="en-US" sz="1300" b="1" dirty="0" smtClean="0">
                <a:solidFill>
                  <a:srgbClr val="FFFFFF"/>
                </a:solidFill>
                <a:latin typeface="+mj-lt"/>
              </a:rPr>
              <a:t>http</a:t>
            </a:r>
            <a:r>
              <a:rPr lang="en-US" sz="1300" b="1" dirty="0">
                <a:solidFill>
                  <a:srgbClr val="FFFFFF"/>
                </a:solidFill>
                <a:latin typeface="+mj-lt"/>
              </a:rPr>
              <a:t>://www.weather.gov/zse </a:t>
            </a:r>
            <a:r>
              <a:rPr lang="en-US" sz="1300" dirty="0">
                <a:solidFill>
                  <a:srgbClr val="FFFFFF"/>
                </a:solidFill>
                <a:latin typeface="+mj-lt"/>
              </a:rPr>
              <a:t>- Seattle CWSU home page; includes customizable map where you can overlay PIREPs, AIRMETs, SIGMETs, CWAs, highest freezing level, radar, satellite, etc.</a:t>
            </a:r>
          </a:p>
          <a:p>
            <a:pPr>
              <a:lnSpc>
                <a:spcPct val="150000"/>
              </a:lnSpc>
            </a:pPr>
            <a:r>
              <a:rPr lang="en-US" sz="1300" b="1" dirty="0">
                <a:solidFill>
                  <a:srgbClr val="FFFFFF"/>
                </a:solidFill>
                <a:latin typeface="+mj-lt"/>
              </a:rPr>
              <a:t>http://www.weather.gov/zse/ZSETRACONBriefing?S46 </a:t>
            </a:r>
            <a:r>
              <a:rPr lang="en-US" sz="1300" dirty="0">
                <a:solidFill>
                  <a:srgbClr val="FFFFFF"/>
                </a:solidFill>
                <a:latin typeface="+mj-lt"/>
              </a:rPr>
              <a:t>- Seattle TRACON (S46) briefing page; includes multiple tabs for TAFs, METARs, forecast discussions, hazard maps, surface and winds aloft forecasts, text model data (MOS), etc.</a:t>
            </a:r>
          </a:p>
          <a:p>
            <a:pPr>
              <a:lnSpc>
                <a:spcPct val="150000"/>
              </a:lnSpc>
            </a:pPr>
            <a:r>
              <a:rPr lang="en-US" sz="1300" b="1" dirty="0" smtClean="0">
                <a:solidFill>
                  <a:srgbClr val="FFFFFF"/>
                </a:solidFill>
                <a:latin typeface="+mj-lt"/>
              </a:rPr>
              <a:t>https://aviationweather.gov </a:t>
            </a:r>
            <a:r>
              <a:rPr lang="en-US" sz="1300" dirty="0">
                <a:solidFill>
                  <a:srgbClr val="FFFFFF"/>
                </a:solidFill>
                <a:latin typeface="+mj-lt"/>
              </a:rPr>
              <a:t>- Aviation Weather Center (AWC) home page; includes aviation advisories, hazard forecasts, observations and customizable maps, as well as tools such as Graphical Forecasts for Aviation, Flight Path Tool, etc.</a:t>
            </a:r>
          </a:p>
          <a:p>
            <a:pPr>
              <a:lnSpc>
                <a:spcPct val="150000"/>
              </a:lnSpc>
            </a:pPr>
            <a:r>
              <a:rPr lang="en-US" sz="1300" b="1" dirty="0" smtClean="0">
                <a:solidFill>
                  <a:srgbClr val="FFFFFF"/>
                </a:solidFill>
                <a:latin typeface="+mj-lt"/>
              </a:rPr>
              <a:t>https://</a:t>
            </a:r>
            <a:r>
              <a:rPr lang="en-US" sz="1300" b="1" dirty="0">
                <a:solidFill>
                  <a:srgbClr val="FFFFFF"/>
                </a:solidFill>
                <a:latin typeface="+mj-lt"/>
              </a:rPr>
              <a:t>aviationweather.gov/gfa </a:t>
            </a:r>
            <a:r>
              <a:rPr lang="en-US" sz="1300" dirty="0">
                <a:solidFill>
                  <a:srgbClr val="FFFFFF"/>
                </a:solidFill>
                <a:latin typeface="+mj-lt"/>
              </a:rPr>
              <a:t>- AWC Graphical Forecasts for Aviation; replaces legacy text area forecast (FA) and offers observation and forecast overlays for ceiling, visibility, cloud layers, icing, turbulence, thunderstorms, etc.</a:t>
            </a:r>
          </a:p>
          <a:p>
            <a:pPr>
              <a:lnSpc>
                <a:spcPct val="150000"/>
              </a:lnSpc>
            </a:pPr>
            <a:r>
              <a:rPr lang="en-US" sz="1300" b="1" dirty="0" smtClean="0">
                <a:solidFill>
                  <a:srgbClr val="FFFFFF"/>
                </a:solidFill>
                <a:latin typeface="+mj-lt"/>
              </a:rPr>
              <a:t>https://</a:t>
            </a:r>
            <a:r>
              <a:rPr lang="en-US" sz="1300" b="1" dirty="0">
                <a:solidFill>
                  <a:srgbClr val="FFFFFF"/>
                </a:solidFill>
                <a:latin typeface="+mj-lt"/>
              </a:rPr>
              <a:t>aviationweather.gov/flightpath </a:t>
            </a:r>
            <a:r>
              <a:rPr lang="en-US" sz="1300" dirty="0">
                <a:solidFill>
                  <a:srgbClr val="FFFFFF"/>
                </a:solidFill>
                <a:latin typeface="+mj-lt"/>
              </a:rPr>
              <a:t>- AWC Flight Path tool (requires Java) can help determine the best path to avoid icing and turbulence. The tool is customizable (both zooming into areas and displaying a specific path and altitude).</a:t>
            </a:r>
          </a:p>
          <a:p>
            <a:pPr>
              <a:lnSpc>
                <a:spcPct val="150000"/>
              </a:lnSpc>
            </a:pPr>
            <a:r>
              <a:rPr lang="en-US" sz="1300" b="1" dirty="0">
                <a:solidFill>
                  <a:srgbClr val="FFFFFF"/>
                </a:solidFill>
                <a:latin typeface="+mj-lt"/>
              </a:rPr>
              <a:t>http://mobile.weather.gov </a:t>
            </a:r>
            <a:r>
              <a:rPr lang="en-US" sz="1300" dirty="0">
                <a:solidFill>
                  <a:srgbClr val="FFFFFF"/>
                </a:solidFill>
                <a:latin typeface="+mj-lt"/>
              </a:rPr>
              <a:t>- The NWS mobile page for basic local forecasts, radar, discussions, forecast graphics, etc.</a:t>
            </a:r>
          </a:p>
          <a:p>
            <a:pPr>
              <a:lnSpc>
                <a:spcPct val="150000"/>
              </a:lnSpc>
            </a:pPr>
            <a:r>
              <a:rPr lang="en-US" sz="1300" b="1" dirty="0">
                <a:solidFill>
                  <a:srgbClr val="FFFFFF"/>
                </a:solidFill>
                <a:latin typeface="+mj-lt"/>
              </a:rPr>
              <a:t>http://www.wrh.noaa.gov/zse/mobile.php </a:t>
            </a:r>
            <a:r>
              <a:rPr lang="en-US" sz="1300" dirty="0">
                <a:solidFill>
                  <a:srgbClr val="FFFFFF"/>
                </a:solidFill>
                <a:latin typeface="+mj-lt"/>
              </a:rPr>
              <a:t>- Seattle CWSU mobile page includes Pacific NW links for radar, satellite, TAF/METARs, PIREPs, AIRMETs/SIGMETs, CWA/MIS, area hazards, other images, links to other NWS mobile </a:t>
            </a:r>
            <a:r>
              <a:rPr lang="en-US" sz="1300" dirty="0" smtClean="0">
                <a:solidFill>
                  <a:srgbClr val="FFFFFF"/>
                </a:solidFill>
                <a:latin typeface="+mj-lt"/>
              </a:rPr>
              <a:t>pages</a:t>
            </a:r>
            <a:endParaRPr lang="en-US" sz="1300" dirty="0">
              <a:solidFill>
                <a:srgbClr val="FFFF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9734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9069" y="1295400"/>
            <a:ext cx="4896440" cy="433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Trebuchet MS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Trebuchet MS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Trebuchet MS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Trebuchet M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Trebuchet M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Trebuchet M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Trebuchet M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Trebuchet MS" pitchFamily="34" charset="0"/>
              </a:defRPr>
            </a:lvl9pPr>
          </a:lstStyle>
          <a:p>
            <a:r>
              <a:rPr lang="en-US" altLang="en-US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NWS RAP/RUC Analyses/Forecasts</a:t>
            </a:r>
            <a:endParaRPr lang="en-US" altLang="en-US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685800" y="838200"/>
            <a:ext cx="7772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FontTx/>
              <a:buNone/>
              <a:defRPr sz="28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FFFFFF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FF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FFFFFF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FFFFFF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FFFFFF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FFFFFF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FFFFFF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FFFFFF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400" u="sng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https://rucsoundings.noaa.gov/</a:t>
            </a:r>
            <a:endParaRPr lang="en-US" altLang="en-US" sz="2400" kern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5" descr="nws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7450" y="6527800"/>
            <a:ext cx="336550" cy="33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noaa_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19863"/>
            <a:ext cx="338138" cy="338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19"/>
          <p:cNvSpPr>
            <a:spLocks noChangeArrowheads="1"/>
          </p:cNvSpPr>
          <p:nvPr/>
        </p:nvSpPr>
        <p:spPr bwMode="auto">
          <a:xfrm>
            <a:off x="0" y="6524625"/>
            <a:ext cx="9144000" cy="3333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1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rgbClr val="0108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NOAA/NWS Seattle Center Weather Service Unit (ZSE)</a:t>
            </a:r>
            <a:endParaRPr lang="en-US" altLang="en-US" sz="1400" dirty="0">
              <a:solidFill>
                <a:srgbClr val="01080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6026" y="1689099"/>
            <a:ext cx="4279699" cy="4330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 bwMode="auto">
          <a:xfrm>
            <a:off x="6536108" y="4204530"/>
            <a:ext cx="304800" cy="168423"/>
          </a:xfrm>
          <a:prstGeom prst="ellipse">
            <a:avLst/>
          </a:prstGeom>
          <a:noFill/>
          <a:ln w="222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81800" y="5148590"/>
            <a:ext cx="209157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chemeClr val="accent2"/>
                </a:solidFill>
                <a:effectLst>
                  <a:outerShdw blurRad="38100" dist="25400" dir="2700000" algn="tl">
                    <a:srgbClr val="000000">
                      <a:alpha val="43137"/>
                    </a:srgbClr>
                  </a:outerShdw>
                </a:effectLst>
              </a:rPr>
              <a:t>Fog/Clouds Likely</a:t>
            </a:r>
          </a:p>
          <a:p>
            <a:r>
              <a:rPr lang="en-US" sz="1100" b="1" dirty="0" smtClean="0">
                <a:solidFill>
                  <a:schemeClr val="accent2"/>
                </a:solidFill>
                <a:effectLst>
                  <a:outerShdw blurRad="38100" dist="25400" dir="2700000" algn="tl">
                    <a:srgbClr val="000000">
                      <a:alpha val="43137"/>
                    </a:srgbClr>
                  </a:outerShdw>
                </a:effectLst>
              </a:rPr>
              <a:t>HQM had 2-3sm Visibility and</a:t>
            </a:r>
          </a:p>
          <a:p>
            <a:r>
              <a:rPr lang="en-US" sz="1100" b="1" dirty="0" smtClean="0">
                <a:solidFill>
                  <a:schemeClr val="accent2"/>
                </a:solidFill>
                <a:effectLst>
                  <a:outerShdw blurRad="38100" dist="25400" dir="2700000" algn="tl">
                    <a:srgbClr val="000000">
                      <a:alpha val="43137"/>
                    </a:srgbClr>
                  </a:outerShdw>
                </a:effectLst>
              </a:rPr>
              <a:t>014-016 Ceiling Developing</a:t>
            </a:r>
            <a:endParaRPr lang="en-US" sz="1100" b="1" dirty="0">
              <a:solidFill>
                <a:schemeClr val="accent2"/>
              </a:solidFill>
              <a:effectLst>
                <a:outerShdw blurRad="38100" dist="254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 flipH="1" flipV="1">
            <a:off x="6840908" y="4372953"/>
            <a:ext cx="779092" cy="77563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" name="TextBox 21"/>
          <p:cNvSpPr txBox="1"/>
          <p:nvPr/>
        </p:nvSpPr>
        <p:spPr>
          <a:xfrm>
            <a:off x="7230454" y="1659308"/>
            <a:ext cx="17070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rgbClr val="C00000"/>
                </a:solidFill>
                <a:effectLst>
                  <a:outerShdw blurRad="38100" dist="25400" dir="2700000" algn="tl">
                    <a:srgbClr val="000000">
                      <a:alpha val="43137"/>
                    </a:srgbClr>
                  </a:outerShdw>
                </a:effectLst>
              </a:rPr>
              <a:t>Red: </a:t>
            </a:r>
            <a:r>
              <a:rPr lang="en-US" sz="1100" b="1" dirty="0">
                <a:solidFill>
                  <a:srgbClr val="C00000"/>
                </a:solidFill>
                <a:effectLst>
                  <a:outerShdw blurRad="38100" dist="25400" dir="2700000" algn="tl">
                    <a:srgbClr val="000000">
                      <a:alpha val="43137"/>
                    </a:srgbClr>
                  </a:outerShdw>
                </a:effectLst>
              </a:rPr>
              <a:t>Temperature (°C</a:t>
            </a:r>
            <a:r>
              <a:rPr lang="en-US" sz="1100" b="1" dirty="0" smtClean="0">
                <a:solidFill>
                  <a:srgbClr val="C00000"/>
                </a:solidFill>
                <a:effectLst>
                  <a:outerShdw blurRad="38100" dist="254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sz="1100" b="1" dirty="0">
              <a:solidFill>
                <a:srgbClr val="C00000"/>
              </a:solidFill>
              <a:effectLst>
                <a:outerShdw blurRad="38100" dist="254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3" name="Straight Arrow Connector 22"/>
          <p:cNvCxnSpPr/>
          <p:nvPr/>
        </p:nvCxnSpPr>
        <p:spPr bwMode="auto">
          <a:xfrm flipH="1">
            <a:off x="6934200" y="1920918"/>
            <a:ext cx="846742" cy="44128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7" name="TextBox 26"/>
          <p:cNvSpPr txBox="1"/>
          <p:nvPr/>
        </p:nvSpPr>
        <p:spPr>
          <a:xfrm>
            <a:off x="4648200" y="1897168"/>
            <a:ext cx="1981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25400" dir="2700000" algn="tl">
                    <a:srgbClr val="000000">
                      <a:alpha val="43137"/>
                    </a:srgbClr>
                  </a:outerShdw>
                </a:effectLst>
              </a:rPr>
              <a:t>Blue: Dew Point </a:t>
            </a:r>
            <a:r>
              <a:rPr lang="en-US" sz="11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25400" dir="2700000" algn="tl">
                    <a:srgbClr val="000000">
                      <a:alpha val="43137"/>
                    </a:srgbClr>
                  </a:outerShdw>
                </a:effectLst>
              </a:rPr>
              <a:t>Temp (°C</a:t>
            </a:r>
            <a:r>
              <a:rPr lang="en-US" sz="11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254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sz="1100" b="1" dirty="0">
              <a:solidFill>
                <a:schemeClr val="bg1">
                  <a:lumMod val="50000"/>
                </a:schemeClr>
              </a:solidFill>
              <a:effectLst>
                <a:outerShdw blurRad="38100" dist="254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8" name="Straight Arrow Connector 27"/>
          <p:cNvCxnSpPr/>
          <p:nvPr/>
        </p:nvCxnSpPr>
        <p:spPr bwMode="auto">
          <a:xfrm>
            <a:off x="5113942" y="2116048"/>
            <a:ext cx="753458" cy="24615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0" name="TextBox 29"/>
          <p:cNvSpPr txBox="1"/>
          <p:nvPr/>
        </p:nvSpPr>
        <p:spPr>
          <a:xfrm>
            <a:off x="7780942" y="4521438"/>
            <a:ext cx="128685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smtClean="0">
                <a:solidFill>
                  <a:schemeClr val="tx1">
                    <a:lumMod val="75000"/>
                  </a:schemeClr>
                </a:solidFill>
                <a:effectLst>
                  <a:outerShdw blurRad="38100" dist="25400" dir="2700000" algn="tl">
                    <a:srgbClr val="000000">
                      <a:alpha val="43137"/>
                    </a:srgbClr>
                  </a:outerShdw>
                </a:effectLst>
              </a:rPr>
              <a:t>Altitude (</a:t>
            </a:r>
            <a:r>
              <a:rPr lang="en-US" sz="1050" b="1" dirty="0" err="1" smtClean="0">
                <a:solidFill>
                  <a:schemeClr val="tx1">
                    <a:lumMod val="75000"/>
                  </a:schemeClr>
                </a:solidFill>
                <a:effectLst>
                  <a:outerShdw blurRad="38100" dist="25400" dir="2700000" algn="tl">
                    <a:srgbClr val="000000">
                      <a:alpha val="43137"/>
                    </a:srgbClr>
                  </a:outerShdw>
                </a:effectLst>
              </a:rPr>
              <a:t>ft</a:t>
            </a:r>
            <a:r>
              <a:rPr lang="en-US" sz="1050" b="1" dirty="0" smtClean="0">
                <a:solidFill>
                  <a:schemeClr val="tx1">
                    <a:lumMod val="75000"/>
                  </a:schemeClr>
                </a:solidFill>
                <a:effectLst>
                  <a:outerShdw blurRad="38100" dist="254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r>
              <a:rPr lang="en-US" sz="1050" b="1" dirty="0" smtClean="0">
                <a:solidFill>
                  <a:srgbClr val="FF0000"/>
                </a:solidFill>
                <a:effectLst>
                  <a:outerShdw blurRad="38100" dist="25400" dir="2700000" algn="tl">
                    <a:srgbClr val="000000">
                      <a:alpha val="43137"/>
                    </a:srgbClr>
                  </a:outerShdw>
                </a:effectLst>
              </a:rPr>
              <a:t>Wind Speed (</a:t>
            </a:r>
            <a:r>
              <a:rPr lang="en-US" sz="1050" b="1" dirty="0" err="1" smtClean="0">
                <a:solidFill>
                  <a:srgbClr val="FF0000"/>
                </a:solidFill>
                <a:effectLst>
                  <a:outerShdw blurRad="38100" dist="25400" dir="2700000" algn="tl">
                    <a:srgbClr val="000000">
                      <a:alpha val="43137"/>
                    </a:srgbClr>
                  </a:outerShdw>
                </a:effectLst>
              </a:rPr>
              <a:t>kt</a:t>
            </a:r>
            <a:r>
              <a:rPr lang="en-US" sz="1050" b="1" dirty="0" smtClean="0">
                <a:solidFill>
                  <a:srgbClr val="FF0000"/>
                </a:solidFill>
                <a:effectLst>
                  <a:outerShdw blurRad="38100" dist="254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sz="1050" b="1" dirty="0">
              <a:solidFill>
                <a:srgbClr val="FF0000"/>
              </a:solidFill>
              <a:effectLst>
                <a:outerShdw blurRad="38100" dist="254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1" name="Straight Arrow Connector 30"/>
          <p:cNvCxnSpPr/>
          <p:nvPr/>
        </p:nvCxnSpPr>
        <p:spPr bwMode="auto">
          <a:xfrm flipH="1" flipV="1">
            <a:off x="7924800" y="3721670"/>
            <a:ext cx="228600" cy="85033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4" name="Straight Arrow Connector 33"/>
          <p:cNvCxnSpPr/>
          <p:nvPr/>
        </p:nvCxnSpPr>
        <p:spPr bwMode="auto">
          <a:xfrm flipH="1" flipV="1">
            <a:off x="8153400" y="3276600"/>
            <a:ext cx="654050" cy="148417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7" name="TextBox 36"/>
          <p:cNvSpPr txBox="1"/>
          <p:nvPr/>
        </p:nvSpPr>
        <p:spPr>
          <a:xfrm>
            <a:off x="4762148" y="4521437"/>
            <a:ext cx="87665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2700000" algn="tl">
                    <a:srgbClr val="000000">
                      <a:alpha val="43137"/>
                    </a:srgbClr>
                  </a:outerShdw>
                </a:effectLst>
              </a:rPr>
              <a:t>Change forecast time</a:t>
            </a:r>
            <a:endParaRPr lang="en-US" sz="1100" b="1" dirty="0">
              <a:solidFill>
                <a:schemeClr val="accent1">
                  <a:lumMod val="50000"/>
                </a:schemeClr>
              </a:solidFill>
              <a:effectLst>
                <a:outerShdw blurRad="38100" dist="254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8" name="Straight Arrow Connector 37"/>
          <p:cNvCxnSpPr/>
          <p:nvPr/>
        </p:nvCxnSpPr>
        <p:spPr bwMode="auto">
          <a:xfrm>
            <a:off x="5200474" y="4936936"/>
            <a:ext cx="514526" cy="1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7752331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utoUpdateAnimBg="0"/>
      <p:bldP spid="4" grpId="0" animBg="1"/>
      <p:bldP spid="8" grpId="0"/>
      <p:bldP spid="22" grpId="0"/>
      <p:bldP spid="27" grpId="0"/>
      <p:bldP spid="30" grpId="0"/>
      <p:bldP spid="3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6588" y="1136947"/>
            <a:ext cx="7670824" cy="4584106"/>
          </a:xfrm>
          <a:prstGeom prst="rect">
            <a:avLst/>
          </a:prstGeom>
        </p:spPr>
      </p:pic>
      <p:sp>
        <p:nvSpPr>
          <p:cNvPr id="3" name="Freeform 2"/>
          <p:cNvSpPr/>
          <p:nvPr/>
        </p:nvSpPr>
        <p:spPr>
          <a:xfrm>
            <a:off x="987207" y="1261732"/>
            <a:ext cx="1724094" cy="1447328"/>
          </a:xfrm>
          <a:custGeom>
            <a:avLst/>
            <a:gdLst>
              <a:gd name="connsiteX0" fmla="*/ 1252451 w 1252451"/>
              <a:gd name="connsiteY0" fmla="*/ 221672 h 1041862"/>
              <a:gd name="connsiteX1" fmla="*/ 626225 w 1252451"/>
              <a:gd name="connsiteY1" fmla="*/ 55418 h 1041862"/>
              <a:gd name="connsiteX2" fmla="*/ 609600 w 1252451"/>
              <a:gd name="connsiteY2" fmla="*/ 94211 h 1041862"/>
              <a:gd name="connsiteX3" fmla="*/ 592974 w 1252451"/>
              <a:gd name="connsiteY3" fmla="*/ 133003 h 1041862"/>
              <a:gd name="connsiteX4" fmla="*/ 543098 w 1252451"/>
              <a:gd name="connsiteY4" fmla="*/ 121920 h 1041862"/>
              <a:gd name="connsiteX5" fmla="*/ 476596 w 1252451"/>
              <a:gd name="connsiteY5" fmla="*/ 60960 h 1041862"/>
              <a:gd name="connsiteX6" fmla="*/ 221673 w 1252451"/>
              <a:gd name="connsiteY6" fmla="*/ 0 h 1041862"/>
              <a:gd name="connsiteX7" fmla="*/ 205047 w 1252451"/>
              <a:gd name="connsiteY7" fmla="*/ 387927 h 1041862"/>
              <a:gd name="connsiteX8" fmla="*/ 0 w 1252451"/>
              <a:gd name="connsiteY8" fmla="*/ 847898 h 1041862"/>
              <a:gd name="connsiteX9" fmla="*/ 121920 w 1252451"/>
              <a:gd name="connsiteY9" fmla="*/ 986443 h 1041862"/>
              <a:gd name="connsiteX10" fmla="*/ 221673 w 1252451"/>
              <a:gd name="connsiteY10" fmla="*/ 1019694 h 1041862"/>
              <a:gd name="connsiteX11" fmla="*/ 288174 w 1252451"/>
              <a:gd name="connsiteY11" fmla="*/ 1008611 h 1041862"/>
              <a:gd name="connsiteX12" fmla="*/ 299258 w 1252451"/>
              <a:gd name="connsiteY12" fmla="*/ 908858 h 1041862"/>
              <a:gd name="connsiteX13" fmla="*/ 387927 w 1252451"/>
              <a:gd name="connsiteY13" fmla="*/ 931025 h 1041862"/>
              <a:gd name="connsiteX14" fmla="*/ 487680 w 1252451"/>
              <a:gd name="connsiteY14" fmla="*/ 1014152 h 1041862"/>
              <a:gd name="connsiteX15" fmla="*/ 648393 w 1252451"/>
              <a:gd name="connsiteY15" fmla="*/ 1041862 h 1041862"/>
              <a:gd name="connsiteX16" fmla="*/ 742604 w 1252451"/>
              <a:gd name="connsiteY16" fmla="*/ 858982 h 1041862"/>
              <a:gd name="connsiteX17" fmla="*/ 725978 w 1252451"/>
              <a:gd name="connsiteY17" fmla="*/ 742603 h 1041862"/>
              <a:gd name="connsiteX18" fmla="*/ 847898 w 1252451"/>
              <a:gd name="connsiteY18" fmla="*/ 626225 h 1041862"/>
              <a:gd name="connsiteX19" fmla="*/ 914400 w 1252451"/>
              <a:gd name="connsiteY19" fmla="*/ 592974 h 1041862"/>
              <a:gd name="connsiteX20" fmla="*/ 1158240 w 1252451"/>
              <a:gd name="connsiteY20" fmla="*/ 637309 h 1041862"/>
              <a:gd name="connsiteX21" fmla="*/ 1252451 w 1252451"/>
              <a:gd name="connsiteY21" fmla="*/ 221672 h 1041862"/>
              <a:gd name="connsiteX0" fmla="*/ 1252451 w 1252451"/>
              <a:gd name="connsiteY0" fmla="*/ 221672 h 1041862"/>
              <a:gd name="connsiteX1" fmla="*/ 626225 w 1252451"/>
              <a:gd name="connsiteY1" fmla="*/ 55418 h 1041862"/>
              <a:gd name="connsiteX2" fmla="*/ 609600 w 1252451"/>
              <a:gd name="connsiteY2" fmla="*/ 94211 h 1041862"/>
              <a:gd name="connsiteX3" fmla="*/ 592974 w 1252451"/>
              <a:gd name="connsiteY3" fmla="*/ 133003 h 1041862"/>
              <a:gd name="connsiteX4" fmla="*/ 543098 w 1252451"/>
              <a:gd name="connsiteY4" fmla="*/ 121920 h 1041862"/>
              <a:gd name="connsiteX5" fmla="*/ 476596 w 1252451"/>
              <a:gd name="connsiteY5" fmla="*/ 60960 h 1041862"/>
              <a:gd name="connsiteX6" fmla="*/ 221673 w 1252451"/>
              <a:gd name="connsiteY6" fmla="*/ 0 h 1041862"/>
              <a:gd name="connsiteX7" fmla="*/ 205047 w 1252451"/>
              <a:gd name="connsiteY7" fmla="*/ 387927 h 1041862"/>
              <a:gd name="connsiteX8" fmla="*/ 0 w 1252451"/>
              <a:gd name="connsiteY8" fmla="*/ 847898 h 1041862"/>
              <a:gd name="connsiteX9" fmla="*/ 121920 w 1252451"/>
              <a:gd name="connsiteY9" fmla="*/ 986443 h 1041862"/>
              <a:gd name="connsiteX10" fmla="*/ 221673 w 1252451"/>
              <a:gd name="connsiteY10" fmla="*/ 1019694 h 1041862"/>
              <a:gd name="connsiteX11" fmla="*/ 288174 w 1252451"/>
              <a:gd name="connsiteY11" fmla="*/ 1008611 h 1041862"/>
              <a:gd name="connsiteX12" fmla="*/ 299258 w 1252451"/>
              <a:gd name="connsiteY12" fmla="*/ 908858 h 1041862"/>
              <a:gd name="connsiteX13" fmla="*/ 387927 w 1252451"/>
              <a:gd name="connsiteY13" fmla="*/ 931025 h 1041862"/>
              <a:gd name="connsiteX14" fmla="*/ 487680 w 1252451"/>
              <a:gd name="connsiteY14" fmla="*/ 1014152 h 1041862"/>
              <a:gd name="connsiteX15" fmla="*/ 648393 w 1252451"/>
              <a:gd name="connsiteY15" fmla="*/ 1041862 h 1041862"/>
              <a:gd name="connsiteX16" fmla="*/ 742604 w 1252451"/>
              <a:gd name="connsiteY16" fmla="*/ 858982 h 1041862"/>
              <a:gd name="connsiteX17" fmla="*/ 761931 w 1252451"/>
              <a:gd name="connsiteY17" fmla="*/ 761656 h 1041862"/>
              <a:gd name="connsiteX18" fmla="*/ 847898 w 1252451"/>
              <a:gd name="connsiteY18" fmla="*/ 626225 h 1041862"/>
              <a:gd name="connsiteX19" fmla="*/ 914400 w 1252451"/>
              <a:gd name="connsiteY19" fmla="*/ 592974 h 1041862"/>
              <a:gd name="connsiteX20" fmla="*/ 1158240 w 1252451"/>
              <a:gd name="connsiteY20" fmla="*/ 637309 h 1041862"/>
              <a:gd name="connsiteX21" fmla="*/ 1252451 w 1252451"/>
              <a:gd name="connsiteY21" fmla="*/ 221672 h 1041862"/>
              <a:gd name="connsiteX0" fmla="*/ 1252451 w 1252451"/>
              <a:gd name="connsiteY0" fmla="*/ 221672 h 1041862"/>
              <a:gd name="connsiteX1" fmla="*/ 626225 w 1252451"/>
              <a:gd name="connsiteY1" fmla="*/ 55418 h 1041862"/>
              <a:gd name="connsiteX2" fmla="*/ 609600 w 1252451"/>
              <a:gd name="connsiteY2" fmla="*/ 94211 h 1041862"/>
              <a:gd name="connsiteX3" fmla="*/ 592974 w 1252451"/>
              <a:gd name="connsiteY3" fmla="*/ 133003 h 1041862"/>
              <a:gd name="connsiteX4" fmla="*/ 543098 w 1252451"/>
              <a:gd name="connsiteY4" fmla="*/ 121920 h 1041862"/>
              <a:gd name="connsiteX5" fmla="*/ 476596 w 1252451"/>
              <a:gd name="connsiteY5" fmla="*/ 60960 h 1041862"/>
              <a:gd name="connsiteX6" fmla="*/ 221673 w 1252451"/>
              <a:gd name="connsiteY6" fmla="*/ 0 h 1041862"/>
              <a:gd name="connsiteX7" fmla="*/ 205047 w 1252451"/>
              <a:gd name="connsiteY7" fmla="*/ 387927 h 1041862"/>
              <a:gd name="connsiteX8" fmla="*/ 0 w 1252451"/>
              <a:gd name="connsiteY8" fmla="*/ 847898 h 1041862"/>
              <a:gd name="connsiteX9" fmla="*/ 121920 w 1252451"/>
              <a:gd name="connsiteY9" fmla="*/ 986443 h 1041862"/>
              <a:gd name="connsiteX10" fmla="*/ 221673 w 1252451"/>
              <a:gd name="connsiteY10" fmla="*/ 1019694 h 1041862"/>
              <a:gd name="connsiteX11" fmla="*/ 288174 w 1252451"/>
              <a:gd name="connsiteY11" fmla="*/ 1008611 h 1041862"/>
              <a:gd name="connsiteX12" fmla="*/ 299258 w 1252451"/>
              <a:gd name="connsiteY12" fmla="*/ 908858 h 1041862"/>
              <a:gd name="connsiteX13" fmla="*/ 387927 w 1252451"/>
              <a:gd name="connsiteY13" fmla="*/ 931025 h 1041862"/>
              <a:gd name="connsiteX14" fmla="*/ 487680 w 1252451"/>
              <a:gd name="connsiteY14" fmla="*/ 1014152 h 1041862"/>
              <a:gd name="connsiteX15" fmla="*/ 648393 w 1252451"/>
              <a:gd name="connsiteY15" fmla="*/ 1041862 h 1041862"/>
              <a:gd name="connsiteX16" fmla="*/ 742604 w 1252451"/>
              <a:gd name="connsiteY16" fmla="*/ 858982 h 1041862"/>
              <a:gd name="connsiteX17" fmla="*/ 761931 w 1252451"/>
              <a:gd name="connsiteY17" fmla="*/ 761656 h 1041862"/>
              <a:gd name="connsiteX18" fmla="*/ 847898 w 1252451"/>
              <a:gd name="connsiteY18" fmla="*/ 626225 h 1041862"/>
              <a:gd name="connsiteX19" fmla="*/ 1038603 w 1252451"/>
              <a:gd name="connsiteY19" fmla="*/ 523114 h 1041862"/>
              <a:gd name="connsiteX20" fmla="*/ 1158240 w 1252451"/>
              <a:gd name="connsiteY20" fmla="*/ 637309 h 1041862"/>
              <a:gd name="connsiteX21" fmla="*/ 1252451 w 1252451"/>
              <a:gd name="connsiteY21" fmla="*/ 221672 h 1041862"/>
              <a:gd name="connsiteX0" fmla="*/ 1252451 w 1252451"/>
              <a:gd name="connsiteY0" fmla="*/ 221672 h 1041862"/>
              <a:gd name="connsiteX1" fmla="*/ 626225 w 1252451"/>
              <a:gd name="connsiteY1" fmla="*/ 55418 h 1041862"/>
              <a:gd name="connsiteX2" fmla="*/ 609600 w 1252451"/>
              <a:gd name="connsiteY2" fmla="*/ 94211 h 1041862"/>
              <a:gd name="connsiteX3" fmla="*/ 592974 w 1252451"/>
              <a:gd name="connsiteY3" fmla="*/ 133003 h 1041862"/>
              <a:gd name="connsiteX4" fmla="*/ 543098 w 1252451"/>
              <a:gd name="connsiteY4" fmla="*/ 121920 h 1041862"/>
              <a:gd name="connsiteX5" fmla="*/ 476596 w 1252451"/>
              <a:gd name="connsiteY5" fmla="*/ 60960 h 1041862"/>
              <a:gd name="connsiteX6" fmla="*/ 221673 w 1252451"/>
              <a:gd name="connsiteY6" fmla="*/ 0 h 1041862"/>
              <a:gd name="connsiteX7" fmla="*/ 205047 w 1252451"/>
              <a:gd name="connsiteY7" fmla="*/ 387927 h 1041862"/>
              <a:gd name="connsiteX8" fmla="*/ 0 w 1252451"/>
              <a:gd name="connsiteY8" fmla="*/ 847898 h 1041862"/>
              <a:gd name="connsiteX9" fmla="*/ 121920 w 1252451"/>
              <a:gd name="connsiteY9" fmla="*/ 986443 h 1041862"/>
              <a:gd name="connsiteX10" fmla="*/ 221673 w 1252451"/>
              <a:gd name="connsiteY10" fmla="*/ 1019694 h 1041862"/>
              <a:gd name="connsiteX11" fmla="*/ 288174 w 1252451"/>
              <a:gd name="connsiteY11" fmla="*/ 1008611 h 1041862"/>
              <a:gd name="connsiteX12" fmla="*/ 299258 w 1252451"/>
              <a:gd name="connsiteY12" fmla="*/ 908858 h 1041862"/>
              <a:gd name="connsiteX13" fmla="*/ 387927 w 1252451"/>
              <a:gd name="connsiteY13" fmla="*/ 931025 h 1041862"/>
              <a:gd name="connsiteX14" fmla="*/ 487680 w 1252451"/>
              <a:gd name="connsiteY14" fmla="*/ 1014152 h 1041862"/>
              <a:gd name="connsiteX15" fmla="*/ 648393 w 1252451"/>
              <a:gd name="connsiteY15" fmla="*/ 1041862 h 1041862"/>
              <a:gd name="connsiteX16" fmla="*/ 742604 w 1252451"/>
              <a:gd name="connsiteY16" fmla="*/ 858982 h 1041862"/>
              <a:gd name="connsiteX17" fmla="*/ 761931 w 1252451"/>
              <a:gd name="connsiteY17" fmla="*/ 761656 h 1041862"/>
              <a:gd name="connsiteX18" fmla="*/ 847898 w 1252451"/>
              <a:gd name="connsiteY18" fmla="*/ 626225 h 1041862"/>
              <a:gd name="connsiteX19" fmla="*/ 960159 w 1252451"/>
              <a:gd name="connsiteY19" fmla="*/ 599325 h 1041862"/>
              <a:gd name="connsiteX20" fmla="*/ 1158240 w 1252451"/>
              <a:gd name="connsiteY20" fmla="*/ 637309 h 1041862"/>
              <a:gd name="connsiteX21" fmla="*/ 1252451 w 1252451"/>
              <a:gd name="connsiteY21" fmla="*/ 221672 h 1041862"/>
              <a:gd name="connsiteX0" fmla="*/ 1252451 w 1252451"/>
              <a:gd name="connsiteY0" fmla="*/ 221672 h 1041862"/>
              <a:gd name="connsiteX1" fmla="*/ 626225 w 1252451"/>
              <a:gd name="connsiteY1" fmla="*/ 55418 h 1041862"/>
              <a:gd name="connsiteX2" fmla="*/ 609600 w 1252451"/>
              <a:gd name="connsiteY2" fmla="*/ 94211 h 1041862"/>
              <a:gd name="connsiteX3" fmla="*/ 592974 w 1252451"/>
              <a:gd name="connsiteY3" fmla="*/ 133003 h 1041862"/>
              <a:gd name="connsiteX4" fmla="*/ 543098 w 1252451"/>
              <a:gd name="connsiteY4" fmla="*/ 121920 h 1041862"/>
              <a:gd name="connsiteX5" fmla="*/ 476596 w 1252451"/>
              <a:gd name="connsiteY5" fmla="*/ 60960 h 1041862"/>
              <a:gd name="connsiteX6" fmla="*/ 221673 w 1252451"/>
              <a:gd name="connsiteY6" fmla="*/ 0 h 1041862"/>
              <a:gd name="connsiteX7" fmla="*/ 205047 w 1252451"/>
              <a:gd name="connsiteY7" fmla="*/ 387927 h 1041862"/>
              <a:gd name="connsiteX8" fmla="*/ 0 w 1252451"/>
              <a:gd name="connsiteY8" fmla="*/ 847898 h 1041862"/>
              <a:gd name="connsiteX9" fmla="*/ 121920 w 1252451"/>
              <a:gd name="connsiteY9" fmla="*/ 986443 h 1041862"/>
              <a:gd name="connsiteX10" fmla="*/ 221673 w 1252451"/>
              <a:gd name="connsiteY10" fmla="*/ 1019694 h 1041862"/>
              <a:gd name="connsiteX11" fmla="*/ 288174 w 1252451"/>
              <a:gd name="connsiteY11" fmla="*/ 1008611 h 1041862"/>
              <a:gd name="connsiteX12" fmla="*/ 299258 w 1252451"/>
              <a:gd name="connsiteY12" fmla="*/ 908858 h 1041862"/>
              <a:gd name="connsiteX13" fmla="*/ 387927 w 1252451"/>
              <a:gd name="connsiteY13" fmla="*/ 931025 h 1041862"/>
              <a:gd name="connsiteX14" fmla="*/ 487680 w 1252451"/>
              <a:gd name="connsiteY14" fmla="*/ 1014152 h 1041862"/>
              <a:gd name="connsiteX15" fmla="*/ 648393 w 1252451"/>
              <a:gd name="connsiteY15" fmla="*/ 1041862 h 1041862"/>
              <a:gd name="connsiteX16" fmla="*/ 742604 w 1252451"/>
              <a:gd name="connsiteY16" fmla="*/ 858982 h 1041862"/>
              <a:gd name="connsiteX17" fmla="*/ 761931 w 1252451"/>
              <a:gd name="connsiteY17" fmla="*/ 761656 h 1041862"/>
              <a:gd name="connsiteX18" fmla="*/ 870777 w 1252451"/>
              <a:gd name="connsiteY18" fmla="*/ 635751 h 1041862"/>
              <a:gd name="connsiteX19" fmla="*/ 960159 w 1252451"/>
              <a:gd name="connsiteY19" fmla="*/ 599325 h 1041862"/>
              <a:gd name="connsiteX20" fmla="*/ 1158240 w 1252451"/>
              <a:gd name="connsiteY20" fmla="*/ 637309 h 1041862"/>
              <a:gd name="connsiteX21" fmla="*/ 1252451 w 1252451"/>
              <a:gd name="connsiteY21" fmla="*/ 221672 h 1041862"/>
              <a:gd name="connsiteX0" fmla="*/ 1252451 w 1252451"/>
              <a:gd name="connsiteY0" fmla="*/ 221672 h 1041862"/>
              <a:gd name="connsiteX1" fmla="*/ 626225 w 1252451"/>
              <a:gd name="connsiteY1" fmla="*/ 55418 h 1041862"/>
              <a:gd name="connsiteX2" fmla="*/ 609600 w 1252451"/>
              <a:gd name="connsiteY2" fmla="*/ 94211 h 1041862"/>
              <a:gd name="connsiteX3" fmla="*/ 592974 w 1252451"/>
              <a:gd name="connsiteY3" fmla="*/ 133003 h 1041862"/>
              <a:gd name="connsiteX4" fmla="*/ 543098 w 1252451"/>
              <a:gd name="connsiteY4" fmla="*/ 121920 h 1041862"/>
              <a:gd name="connsiteX5" fmla="*/ 476596 w 1252451"/>
              <a:gd name="connsiteY5" fmla="*/ 60960 h 1041862"/>
              <a:gd name="connsiteX6" fmla="*/ 221673 w 1252451"/>
              <a:gd name="connsiteY6" fmla="*/ 0 h 1041862"/>
              <a:gd name="connsiteX7" fmla="*/ 205047 w 1252451"/>
              <a:gd name="connsiteY7" fmla="*/ 387927 h 1041862"/>
              <a:gd name="connsiteX8" fmla="*/ 0 w 1252451"/>
              <a:gd name="connsiteY8" fmla="*/ 847898 h 1041862"/>
              <a:gd name="connsiteX9" fmla="*/ 121920 w 1252451"/>
              <a:gd name="connsiteY9" fmla="*/ 986443 h 1041862"/>
              <a:gd name="connsiteX10" fmla="*/ 221673 w 1252451"/>
              <a:gd name="connsiteY10" fmla="*/ 1019694 h 1041862"/>
              <a:gd name="connsiteX11" fmla="*/ 288174 w 1252451"/>
              <a:gd name="connsiteY11" fmla="*/ 1008611 h 1041862"/>
              <a:gd name="connsiteX12" fmla="*/ 299258 w 1252451"/>
              <a:gd name="connsiteY12" fmla="*/ 908858 h 1041862"/>
              <a:gd name="connsiteX13" fmla="*/ 387927 w 1252451"/>
              <a:gd name="connsiteY13" fmla="*/ 931025 h 1041862"/>
              <a:gd name="connsiteX14" fmla="*/ 487680 w 1252451"/>
              <a:gd name="connsiteY14" fmla="*/ 1014152 h 1041862"/>
              <a:gd name="connsiteX15" fmla="*/ 648393 w 1252451"/>
              <a:gd name="connsiteY15" fmla="*/ 1041862 h 1041862"/>
              <a:gd name="connsiteX16" fmla="*/ 742604 w 1252451"/>
              <a:gd name="connsiteY16" fmla="*/ 858982 h 1041862"/>
              <a:gd name="connsiteX17" fmla="*/ 761931 w 1252451"/>
              <a:gd name="connsiteY17" fmla="*/ 761656 h 1041862"/>
              <a:gd name="connsiteX18" fmla="*/ 870777 w 1252451"/>
              <a:gd name="connsiteY18" fmla="*/ 635751 h 1041862"/>
              <a:gd name="connsiteX19" fmla="*/ 960159 w 1252451"/>
              <a:gd name="connsiteY19" fmla="*/ 599325 h 1041862"/>
              <a:gd name="connsiteX20" fmla="*/ 1158240 w 1252451"/>
              <a:gd name="connsiteY20" fmla="*/ 637309 h 1041862"/>
              <a:gd name="connsiteX21" fmla="*/ 1252451 w 1252451"/>
              <a:gd name="connsiteY21" fmla="*/ 221672 h 1041862"/>
              <a:gd name="connsiteX0" fmla="*/ 1252451 w 1252451"/>
              <a:gd name="connsiteY0" fmla="*/ 221672 h 1064090"/>
              <a:gd name="connsiteX1" fmla="*/ 626225 w 1252451"/>
              <a:gd name="connsiteY1" fmla="*/ 55418 h 1064090"/>
              <a:gd name="connsiteX2" fmla="*/ 609600 w 1252451"/>
              <a:gd name="connsiteY2" fmla="*/ 94211 h 1064090"/>
              <a:gd name="connsiteX3" fmla="*/ 592974 w 1252451"/>
              <a:gd name="connsiteY3" fmla="*/ 133003 h 1064090"/>
              <a:gd name="connsiteX4" fmla="*/ 543098 w 1252451"/>
              <a:gd name="connsiteY4" fmla="*/ 121920 h 1064090"/>
              <a:gd name="connsiteX5" fmla="*/ 476596 w 1252451"/>
              <a:gd name="connsiteY5" fmla="*/ 60960 h 1064090"/>
              <a:gd name="connsiteX6" fmla="*/ 221673 w 1252451"/>
              <a:gd name="connsiteY6" fmla="*/ 0 h 1064090"/>
              <a:gd name="connsiteX7" fmla="*/ 205047 w 1252451"/>
              <a:gd name="connsiteY7" fmla="*/ 387927 h 1064090"/>
              <a:gd name="connsiteX8" fmla="*/ 0 w 1252451"/>
              <a:gd name="connsiteY8" fmla="*/ 847898 h 1064090"/>
              <a:gd name="connsiteX9" fmla="*/ 121920 w 1252451"/>
              <a:gd name="connsiteY9" fmla="*/ 986443 h 1064090"/>
              <a:gd name="connsiteX10" fmla="*/ 221673 w 1252451"/>
              <a:gd name="connsiteY10" fmla="*/ 1019694 h 1064090"/>
              <a:gd name="connsiteX11" fmla="*/ 288174 w 1252451"/>
              <a:gd name="connsiteY11" fmla="*/ 1008611 h 1064090"/>
              <a:gd name="connsiteX12" fmla="*/ 299258 w 1252451"/>
              <a:gd name="connsiteY12" fmla="*/ 908858 h 1064090"/>
              <a:gd name="connsiteX13" fmla="*/ 387927 w 1252451"/>
              <a:gd name="connsiteY13" fmla="*/ 931025 h 1064090"/>
              <a:gd name="connsiteX14" fmla="*/ 487680 w 1252451"/>
              <a:gd name="connsiteY14" fmla="*/ 1014152 h 1064090"/>
              <a:gd name="connsiteX15" fmla="*/ 651661 w 1252451"/>
              <a:gd name="connsiteY15" fmla="*/ 1064090 h 1064090"/>
              <a:gd name="connsiteX16" fmla="*/ 742604 w 1252451"/>
              <a:gd name="connsiteY16" fmla="*/ 858982 h 1064090"/>
              <a:gd name="connsiteX17" fmla="*/ 761931 w 1252451"/>
              <a:gd name="connsiteY17" fmla="*/ 761656 h 1064090"/>
              <a:gd name="connsiteX18" fmla="*/ 870777 w 1252451"/>
              <a:gd name="connsiteY18" fmla="*/ 635751 h 1064090"/>
              <a:gd name="connsiteX19" fmla="*/ 960159 w 1252451"/>
              <a:gd name="connsiteY19" fmla="*/ 599325 h 1064090"/>
              <a:gd name="connsiteX20" fmla="*/ 1158240 w 1252451"/>
              <a:gd name="connsiteY20" fmla="*/ 637309 h 1064090"/>
              <a:gd name="connsiteX21" fmla="*/ 1252451 w 1252451"/>
              <a:gd name="connsiteY21" fmla="*/ 221672 h 1064090"/>
              <a:gd name="connsiteX0" fmla="*/ 1252451 w 1252451"/>
              <a:gd name="connsiteY0" fmla="*/ 221672 h 1064090"/>
              <a:gd name="connsiteX1" fmla="*/ 626225 w 1252451"/>
              <a:gd name="connsiteY1" fmla="*/ 55418 h 1064090"/>
              <a:gd name="connsiteX2" fmla="*/ 609600 w 1252451"/>
              <a:gd name="connsiteY2" fmla="*/ 94211 h 1064090"/>
              <a:gd name="connsiteX3" fmla="*/ 592974 w 1252451"/>
              <a:gd name="connsiteY3" fmla="*/ 133003 h 1064090"/>
              <a:gd name="connsiteX4" fmla="*/ 543098 w 1252451"/>
              <a:gd name="connsiteY4" fmla="*/ 121920 h 1064090"/>
              <a:gd name="connsiteX5" fmla="*/ 476596 w 1252451"/>
              <a:gd name="connsiteY5" fmla="*/ 60960 h 1064090"/>
              <a:gd name="connsiteX6" fmla="*/ 221673 w 1252451"/>
              <a:gd name="connsiteY6" fmla="*/ 0 h 1064090"/>
              <a:gd name="connsiteX7" fmla="*/ 205047 w 1252451"/>
              <a:gd name="connsiteY7" fmla="*/ 387927 h 1064090"/>
              <a:gd name="connsiteX8" fmla="*/ 0 w 1252451"/>
              <a:gd name="connsiteY8" fmla="*/ 847898 h 1064090"/>
              <a:gd name="connsiteX9" fmla="*/ 121920 w 1252451"/>
              <a:gd name="connsiteY9" fmla="*/ 986443 h 1064090"/>
              <a:gd name="connsiteX10" fmla="*/ 211867 w 1252451"/>
              <a:gd name="connsiteY10" fmla="*/ 1051448 h 1064090"/>
              <a:gd name="connsiteX11" fmla="*/ 288174 w 1252451"/>
              <a:gd name="connsiteY11" fmla="*/ 1008611 h 1064090"/>
              <a:gd name="connsiteX12" fmla="*/ 299258 w 1252451"/>
              <a:gd name="connsiteY12" fmla="*/ 908858 h 1064090"/>
              <a:gd name="connsiteX13" fmla="*/ 387927 w 1252451"/>
              <a:gd name="connsiteY13" fmla="*/ 931025 h 1064090"/>
              <a:gd name="connsiteX14" fmla="*/ 487680 w 1252451"/>
              <a:gd name="connsiteY14" fmla="*/ 1014152 h 1064090"/>
              <a:gd name="connsiteX15" fmla="*/ 651661 w 1252451"/>
              <a:gd name="connsiteY15" fmla="*/ 1064090 h 1064090"/>
              <a:gd name="connsiteX16" fmla="*/ 742604 w 1252451"/>
              <a:gd name="connsiteY16" fmla="*/ 858982 h 1064090"/>
              <a:gd name="connsiteX17" fmla="*/ 761931 w 1252451"/>
              <a:gd name="connsiteY17" fmla="*/ 761656 h 1064090"/>
              <a:gd name="connsiteX18" fmla="*/ 870777 w 1252451"/>
              <a:gd name="connsiteY18" fmla="*/ 635751 h 1064090"/>
              <a:gd name="connsiteX19" fmla="*/ 960159 w 1252451"/>
              <a:gd name="connsiteY19" fmla="*/ 599325 h 1064090"/>
              <a:gd name="connsiteX20" fmla="*/ 1158240 w 1252451"/>
              <a:gd name="connsiteY20" fmla="*/ 637309 h 1064090"/>
              <a:gd name="connsiteX21" fmla="*/ 1252451 w 1252451"/>
              <a:gd name="connsiteY21" fmla="*/ 221672 h 1064090"/>
              <a:gd name="connsiteX0" fmla="*/ 1252451 w 1252451"/>
              <a:gd name="connsiteY0" fmla="*/ 221672 h 1064090"/>
              <a:gd name="connsiteX1" fmla="*/ 626225 w 1252451"/>
              <a:gd name="connsiteY1" fmla="*/ 55418 h 1064090"/>
              <a:gd name="connsiteX2" fmla="*/ 609600 w 1252451"/>
              <a:gd name="connsiteY2" fmla="*/ 94211 h 1064090"/>
              <a:gd name="connsiteX3" fmla="*/ 592974 w 1252451"/>
              <a:gd name="connsiteY3" fmla="*/ 133003 h 1064090"/>
              <a:gd name="connsiteX4" fmla="*/ 543098 w 1252451"/>
              <a:gd name="connsiteY4" fmla="*/ 121920 h 1064090"/>
              <a:gd name="connsiteX5" fmla="*/ 476596 w 1252451"/>
              <a:gd name="connsiteY5" fmla="*/ 60960 h 1064090"/>
              <a:gd name="connsiteX6" fmla="*/ 221673 w 1252451"/>
              <a:gd name="connsiteY6" fmla="*/ 0 h 1064090"/>
              <a:gd name="connsiteX7" fmla="*/ 205047 w 1252451"/>
              <a:gd name="connsiteY7" fmla="*/ 387927 h 1064090"/>
              <a:gd name="connsiteX8" fmla="*/ 0 w 1252451"/>
              <a:gd name="connsiteY8" fmla="*/ 847898 h 1064090"/>
              <a:gd name="connsiteX9" fmla="*/ 121920 w 1252451"/>
              <a:gd name="connsiteY9" fmla="*/ 986443 h 1064090"/>
              <a:gd name="connsiteX10" fmla="*/ 211867 w 1252451"/>
              <a:gd name="connsiteY10" fmla="*/ 1051448 h 1064090"/>
              <a:gd name="connsiteX11" fmla="*/ 278368 w 1252451"/>
              <a:gd name="connsiteY11" fmla="*/ 999085 h 1064090"/>
              <a:gd name="connsiteX12" fmla="*/ 299258 w 1252451"/>
              <a:gd name="connsiteY12" fmla="*/ 908858 h 1064090"/>
              <a:gd name="connsiteX13" fmla="*/ 387927 w 1252451"/>
              <a:gd name="connsiteY13" fmla="*/ 931025 h 1064090"/>
              <a:gd name="connsiteX14" fmla="*/ 487680 w 1252451"/>
              <a:gd name="connsiteY14" fmla="*/ 1014152 h 1064090"/>
              <a:gd name="connsiteX15" fmla="*/ 651661 w 1252451"/>
              <a:gd name="connsiteY15" fmla="*/ 1064090 h 1064090"/>
              <a:gd name="connsiteX16" fmla="*/ 742604 w 1252451"/>
              <a:gd name="connsiteY16" fmla="*/ 858982 h 1064090"/>
              <a:gd name="connsiteX17" fmla="*/ 761931 w 1252451"/>
              <a:gd name="connsiteY17" fmla="*/ 761656 h 1064090"/>
              <a:gd name="connsiteX18" fmla="*/ 870777 w 1252451"/>
              <a:gd name="connsiteY18" fmla="*/ 635751 h 1064090"/>
              <a:gd name="connsiteX19" fmla="*/ 960159 w 1252451"/>
              <a:gd name="connsiteY19" fmla="*/ 599325 h 1064090"/>
              <a:gd name="connsiteX20" fmla="*/ 1158240 w 1252451"/>
              <a:gd name="connsiteY20" fmla="*/ 637309 h 1064090"/>
              <a:gd name="connsiteX21" fmla="*/ 1252451 w 1252451"/>
              <a:gd name="connsiteY21" fmla="*/ 221672 h 1064090"/>
              <a:gd name="connsiteX0" fmla="*/ 1252451 w 1252451"/>
              <a:gd name="connsiteY0" fmla="*/ 221672 h 1064090"/>
              <a:gd name="connsiteX1" fmla="*/ 626225 w 1252451"/>
              <a:gd name="connsiteY1" fmla="*/ 55418 h 1064090"/>
              <a:gd name="connsiteX2" fmla="*/ 609600 w 1252451"/>
              <a:gd name="connsiteY2" fmla="*/ 94211 h 1064090"/>
              <a:gd name="connsiteX3" fmla="*/ 592974 w 1252451"/>
              <a:gd name="connsiteY3" fmla="*/ 133003 h 1064090"/>
              <a:gd name="connsiteX4" fmla="*/ 543098 w 1252451"/>
              <a:gd name="connsiteY4" fmla="*/ 121920 h 1064090"/>
              <a:gd name="connsiteX5" fmla="*/ 476596 w 1252451"/>
              <a:gd name="connsiteY5" fmla="*/ 60960 h 1064090"/>
              <a:gd name="connsiteX6" fmla="*/ 221673 w 1252451"/>
              <a:gd name="connsiteY6" fmla="*/ 0 h 1064090"/>
              <a:gd name="connsiteX7" fmla="*/ 205047 w 1252451"/>
              <a:gd name="connsiteY7" fmla="*/ 387927 h 1064090"/>
              <a:gd name="connsiteX8" fmla="*/ 0 w 1252451"/>
              <a:gd name="connsiteY8" fmla="*/ 847898 h 1064090"/>
              <a:gd name="connsiteX9" fmla="*/ 121920 w 1252451"/>
              <a:gd name="connsiteY9" fmla="*/ 986443 h 1064090"/>
              <a:gd name="connsiteX10" fmla="*/ 211867 w 1252451"/>
              <a:gd name="connsiteY10" fmla="*/ 1051448 h 1064090"/>
              <a:gd name="connsiteX11" fmla="*/ 278368 w 1252451"/>
              <a:gd name="connsiteY11" fmla="*/ 999085 h 1064090"/>
              <a:gd name="connsiteX12" fmla="*/ 299258 w 1252451"/>
              <a:gd name="connsiteY12" fmla="*/ 908858 h 1064090"/>
              <a:gd name="connsiteX13" fmla="*/ 387927 w 1252451"/>
              <a:gd name="connsiteY13" fmla="*/ 937377 h 1064090"/>
              <a:gd name="connsiteX14" fmla="*/ 487680 w 1252451"/>
              <a:gd name="connsiteY14" fmla="*/ 1014152 h 1064090"/>
              <a:gd name="connsiteX15" fmla="*/ 651661 w 1252451"/>
              <a:gd name="connsiteY15" fmla="*/ 1064090 h 1064090"/>
              <a:gd name="connsiteX16" fmla="*/ 742604 w 1252451"/>
              <a:gd name="connsiteY16" fmla="*/ 858982 h 1064090"/>
              <a:gd name="connsiteX17" fmla="*/ 761931 w 1252451"/>
              <a:gd name="connsiteY17" fmla="*/ 761656 h 1064090"/>
              <a:gd name="connsiteX18" fmla="*/ 870777 w 1252451"/>
              <a:gd name="connsiteY18" fmla="*/ 635751 h 1064090"/>
              <a:gd name="connsiteX19" fmla="*/ 960159 w 1252451"/>
              <a:gd name="connsiteY19" fmla="*/ 599325 h 1064090"/>
              <a:gd name="connsiteX20" fmla="*/ 1158240 w 1252451"/>
              <a:gd name="connsiteY20" fmla="*/ 637309 h 1064090"/>
              <a:gd name="connsiteX21" fmla="*/ 1252451 w 1252451"/>
              <a:gd name="connsiteY21" fmla="*/ 221672 h 1064090"/>
              <a:gd name="connsiteX0" fmla="*/ 1252451 w 1252451"/>
              <a:gd name="connsiteY0" fmla="*/ 221672 h 1064090"/>
              <a:gd name="connsiteX1" fmla="*/ 626225 w 1252451"/>
              <a:gd name="connsiteY1" fmla="*/ 55418 h 1064090"/>
              <a:gd name="connsiteX2" fmla="*/ 609600 w 1252451"/>
              <a:gd name="connsiteY2" fmla="*/ 94211 h 1064090"/>
              <a:gd name="connsiteX3" fmla="*/ 592974 w 1252451"/>
              <a:gd name="connsiteY3" fmla="*/ 133003 h 1064090"/>
              <a:gd name="connsiteX4" fmla="*/ 543098 w 1252451"/>
              <a:gd name="connsiteY4" fmla="*/ 121920 h 1064090"/>
              <a:gd name="connsiteX5" fmla="*/ 476596 w 1252451"/>
              <a:gd name="connsiteY5" fmla="*/ 60960 h 1064090"/>
              <a:gd name="connsiteX6" fmla="*/ 221673 w 1252451"/>
              <a:gd name="connsiteY6" fmla="*/ 0 h 1064090"/>
              <a:gd name="connsiteX7" fmla="*/ 205047 w 1252451"/>
              <a:gd name="connsiteY7" fmla="*/ 387927 h 1064090"/>
              <a:gd name="connsiteX8" fmla="*/ 0 w 1252451"/>
              <a:gd name="connsiteY8" fmla="*/ 847898 h 1064090"/>
              <a:gd name="connsiteX9" fmla="*/ 105578 w 1252451"/>
              <a:gd name="connsiteY9" fmla="*/ 995970 h 1064090"/>
              <a:gd name="connsiteX10" fmla="*/ 211867 w 1252451"/>
              <a:gd name="connsiteY10" fmla="*/ 1051448 h 1064090"/>
              <a:gd name="connsiteX11" fmla="*/ 278368 w 1252451"/>
              <a:gd name="connsiteY11" fmla="*/ 999085 h 1064090"/>
              <a:gd name="connsiteX12" fmla="*/ 299258 w 1252451"/>
              <a:gd name="connsiteY12" fmla="*/ 908858 h 1064090"/>
              <a:gd name="connsiteX13" fmla="*/ 387927 w 1252451"/>
              <a:gd name="connsiteY13" fmla="*/ 937377 h 1064090"/>
              <a:gd name="connsiteX14" fmla="*/ 487680 w 1252451"/>
              <a:gd name="connsiteY14" fmla="*/ 1014152 h 1064090"/>
              <a:gd name="connsiteX15" fmla="*/ 651661 w 1252451"/>
              <a:gd name="connsiteY15" fmla="*/ 1064090 h 1064090"/>
              <a:gd name="connsiteX16" fmla="*/ 742604 w 1252451"/>
              <a:gd name="connsiteY16" fmla="*/ 858982 h 1064090"/>
              <a:gd name="connsiteX17" fmla="*/ 761931 w 1252451"/>
              <a:gd name="connsiteY17" fmla="*/ 761656 h 1064090"/>
              <a:gd name="connsiteX18" fmla="*/ 870777 w 1252451"/>
              <a:gd name="connsiteY18" fmla="*/ 635751 h 1064090"/>
              <a:gd name="connsiteX19" fmla="*/ 960159 w 1252451"/>
              <a:gd name="connsiteY19" fmla="*/ 599325 h 1064090"/>
              <a:gd name="connsiteX20" fmla="*/ 1158240 w 1252451"/>
              <a:gd name="connsiteY20" fmla="*/ 637309 h 1064090"/>
              <a:gd name="connsiteX21" fmla="*/ 1252451 w 1252451"/>
              <a:gd name="connsiteY21" fmla="*/ 221672 h 1064090"/>
              <a:gd name="connsiteX0" fmla="*/ 1268793 w 1268793"/>
              <a:gd name="connsiteY0" fmla="*/ 221672 h 1064090"/>
              <a:gd name="connsiteX1" fmla="*/ 642567 w 1268793"/>
              <a:gd name="connsiteY1" fmla="*/ 55418 h 1064090"/>
              <a:gd name="connsiteX2" fmla="*/ 625942 w 1268793"/>
              <a:gd name="connsiteY2" fmla="*/ 94211 h 1064090"/>
              <a:gd name="connsiteX3" fmla="*/ 609316 w 1268793"/>
              <a:gd name="connsiteY3" fmla="*/ 133003 h 1064090"/>
              <a:gd name="connsiteX4" fmla="*/ 559440 w 1268793"/>
              <a:gd name="connsiteY4" fmla="*/ 121920 h 1064090"/>
              <a:gd name="connsiteX5" fmla="*/ 492938 w 1268793"/>
              <a:gd name="connsiteY5" fmla="*/ 60960 h 1064090"/>
              <a:gd name="connsiteX6" fmla="*/ 238015 w 1268793"/>
              <a:gd name="connsiteY6" fmla="*/ 0 h 1064090"/>
              <a:gd name="connsiteX7" fmla="*/ 221389 w 1268793"/>
              <a:gd name="connsiteY7" fmla="*/ 387927 h 1064090"/>
              <a:gd name="connsiteX8" fmla="*/ 0 w 1268793"/>
              <a:gd name="connsiteY8" fmla="*/ 863775 h 1064090"/>
              <a:gd name="connsiteX9" fmla="*/ 121920 w 1268793"/>
              <a:gd name="connsiteY9" fmla="*/ 995970 h 1064090"/>
              <a:gd name="connsiteX10" fmla="*/ 228209 w 1268793"/>
              <a:gd name="connsiteY10" fmla="*/ 1051448 h 1064090"/>
              <a:gd name="connsiteX11" fmla="*/ 294710 w 1268793"/>
              <a:gd name="connsiteY11" fmla="*/ 999085 h 1064090"/>
              <a:gd name="connsiteX12" fmla="*/ 315600 w 1268793"/>
              <a:gd name="connsiteY12" fmla="*/ 908858 h 1064090"/>
              <a:gd name="connsiteX13" fmla="*/ 404269 w 1268793"/>
              <a:gd name="connsiteY13" fmla="*/ 937377 h 1064090"/>
              <a:gd name="connsiteX14" fmla="*/ 504022 w 1268793"/>
              <a:gd name="connsiteY14" fmla="*/ 1014152 h 1064090"/>
              <a:gd name="connsiteX15" fmla="*/ 668003 w 1268793"/>
              <a:gd name="connsiteY15" fmla="*/ 1064090 h 1064090"/>
              <a:gd name="connsiteX16" fmla="*/ 758946 w 1268793"/>
              <a:gd name="connsiteY16" fmla="*/ 858982 h 1064090"/>
              <a:gd name="connsiteX17" fmla="*/ 778273 w 1268793"/>
              <a:gd name="connsiteY17" fmla="*/ 761656 h 1064090"/>
              <a:gd name="connsiteX18" fmla="*/ 887119 w 1268793"/>
              <a:gd name="connsiteY18" fmla="*/ 635751 h 1064090"/>
              <a:gd name="connsiteX19" fmla="*/ 976501 w 1268793"/>
              <a:gd name="connsiteY19" fmla="*/ 599325 h 1064090"/>
              <a:gd name="connsiteX20" fmla="*/ 1174582 w 1268793"/>
              <a:gd name="connsiteY20" fmla="*/ 637309 h 1064090"/>
              <a:gd name="connsiteX21" fmla="*/ 1268793 w 1268793"/>
              <a:gd name="connsiteY21" fmla="*/ 221672 h 1064090"/>
              <a:gd name="connsiteX0" fmla="*/ 1268793 w 1268793"/>
              <a:gd name="connsiteY0" fmla="*/ 228023 h 1070441"/>
              <a:gd name="connsiteX1" fmla="*/ 642567 w 1268793"/>
              <a:gd name="connsiteY1" fmla="*/ 61769 h 1070441"/>
              <a:gd name="connsiteX2" fmla="*/ 625942 w 1268793"/>
              <a:gd name="connsiteY2" fmla="*/ 100562 h 1070441"/>
              <a:gd name="connsiteX3" fmla="*/ 609316 w 1268793"/>
              <a:gd name="connsiteY3" fmla="*/ 139354 h 1070441"/>
              <a:gd name="connsiteX4" fmla="*/ 559440 w 1268793"/>
              <a:gd name="connsiteY4" fmla="*/ 128271 h 1070441"/>
              <a:gd name="connsiteX5" fmla="*/ 492938 w 1268793"/>
              <a:gd name="connsiteY5" fmla="*/ 67311 h 1070441"/>
              <a:gd name="connsiteX6" fmla="*/ 238015 w 1268793"/>
              <a:gd name="connsiteY6" fmla="*/ 0 h 1070441"/>
              <a:gd name="connsiteX7" fmla="*/ 221389 w 1268793"/>
              <a:gd name="connsiteY7" fmla="*/ 394278 h 1070441"/>
              <a:gd name="connsiteX8" fmla="*/ 0 w 1268793"/>
              <a:gd name="connsiteY8" fmla="*/ 870126 h 1070441"/>
              <a:gd name="connsiteX9" fmla="*/ 121920 w 1268793"/>
              <a:gd name="connsiteY9" fmla="*/ 1002321 h 1070441"/>
              <a:gd name="connsiteX10" fmla="*/ 228209 w 1268793"/>
              <a:gd name="connsiteY10" fmla="*/ 1057799 h 1070441"/>
              <a:gd name="connsiteX11" fmla="*/ 294710 w 1268793"/>
              <a:gd name="connsiteY11" fmla="*/ 1005436 h 1070441"/>
              <a:gd name="connsiteX12" fmla="*/ 315600 w 1268793"/>
              <a:gd name="connsiteY12" fmla="*/ 915209 h 1070441"/>
              <a:gd name="connsiteX13" fmla="*/ 404269 w 1268793"/>
              <a:gd name="connsiteY13" fmla="*/ 943728 h 1070441"/>
              <a:gd name="connsiteX14" fmla="*/ 504022 w 1268793"/>
              <a:gd name="connsiteY14" fmla="*/ 1020503 h 1070441"/>
              <a:gd name="connsiteX15" fmla="*/ 668003 w 1268793"/>
              <a:gd name="connsiteY15" fmla="*/ 1070441 h 1070441"/>
              <a:gd name="connsiteX16" fmla="*/ 758946 w 1268793"/>
              <a:gd name="connsiteY16" fmla="*/ 865333 h 1070441"/>
              <a:gd name="connsiteX17" fmla="*/ 778273 w 1268793"/>
              <a:gd name="connsiteY17" fmla="*/ 768007 h 1070441"/>
              <a:gd name="connsiteX18" fmla="*/ 887119 w 1268793"/>
              <a:gd name="connsiteY18" fmla="*/ 642102 h 1070441"/>
              <a:gd name="connsiteX19" fmla="*/ 976501 w 1268793"/>
              <a:gd name="connsiteY19" fmla="*/ 605676 h 1070441"/>
              <a:gd name="connsiteX20" fmla="*/ 1174582 w 1268793"/>
              <a:gd name="connsiteY20" fmla="*/ 643660 h 1070441"/>
              <a:gd name="connsiteX21" fmla="*/ 1268793 w 1268793"/>
              <a:gd name="connsiteY21" fmla="*/ 228023 h 1070441"/>
              <a:gd name="connsiteX0" fmla="*/ 1324358 w 1324358"/>
              <a:gd name="connsiteY0" fmla="*/ 224848 h 1070441"/>
              <a:gd name="connsiteX1" fmla="*/ 642567 w 1324358"/>
              <a:gd name="connsiteY1" fmla="*/ 61769 h 1070441"/>
              <a:gd name="connsiteX2" fmla="*/ 625942 w 1324358"/>
              <a:gd name="connsiteY2" fmla="*/ 100562 h 1070441"/>
              <a:gd name="connsiteX3" fmla="*/ 609316 w 1324358"/>
              <a:gd name="connsiteY3" fmla="*/ 139354 h 1070441"/>
              <a:gd name="connsiteX4" fmla="*/ 559440 w 1324358"/>
              <a:gd name="connsiteY4" fmla="*/ 128271 h 1070441"/>
              <a:gd name="connsiteX5" fmla="*/ 492938 w 1324358"/>
              <a:gd name="connsiteY5" fmla="*/ 67311 h 1070441"/>
              <a:gd name="connsiteX6" fmla="*/ 238015 w 1324358"/>
              <a:gd name="connsiteY6" fmla="*/ 0 h 1070441"/>
              <a:gd name="connsiteX7" fmla="*/ 221389 w 1324358"/>
              <a:gd name="connsiteY7" fmla="*/ 394278 h 1070441"/>
              <a:gd name="connsiteX8" fmla="*/ 0 w 1324358"/>
              <a:gd name="connsiteY8" fmla="*/ 870126 h 1070441"/>
              <a:gd name="connsiteX9" fmla="*/ 121920 w 1324358"/>
              <a:gd name="connsiteY9" fmla="*/ 1002321 h 1070441"/>
              <a:gd name="connsiteX10" fmla="*/ 228209 w 1324358"/>
              <a:gd name="connsiteY10" fmla="*/ 1057799 h 1070441"/>
              <a:gd name="connsiteX11" fmla="*/ 294710 w 1324358"/>
              <a:gd name="connsiteY11" fmla="*/ 1005436 h 1070441"/>
              <a:gd name="connsiteX12" fmla="*/ 315600 w 1324358"/>
              <a:gd name="connsiteY12" fmla="*/ 915209 h 1070441"/>
              <a:gd name="connsiteX13" fmla="*/ 404269 w 1324358"/>
              <a:gd name="connsiteY13" fmla="*/ 943728 h 1070441"/>
              <a:gd name="connsiteX14" fmla="*/ 504022 w 1324358"/>
              <a:gd name="connsiteY14" fmla="*/ 1020503 h 1070441"/>
              <a:gd name="connsiteX15" fmla="*/ 668003 w 1324358"/>
              <a:gd name="connsiteY15" fmla="*/ 1070441 h 1070441"/>
              <a:gd name="connsiteX16" fmla="*/ 758946 w 1324358"/>
              <a:gd name="connsiteY16" fmla="*/ 865333 h 1070441"/>
              <a:gd name="connsiteX17" fmla="*/ 778273 w 1324358"/>
              <a:gd name="connsiteY17" fmla="*/ 768007 h 1070441"/>
              <a:gd name="connsiteX18" fmla="*/ 887119 w 1324358"/>
              <a:gd name="connsiteY18" fmla="*/ 642102 h 1070441"/>
              <a:gd name="connsiteX19" fmla="*/ 976501 w 1324358"/>
              <a:gd name="connsiteY19" fmla="*/ 605676 h 1070441"/>
              <a:gd name="connsiteX20" fmla="*/ 1174582 w 1324358"/>
              <a:gd name="connsiteY20" fmla="*/ 643660 h 1070441"/>
              <a:gd name="connsiteX21" fmla="*/ 1324358 w 1324358"/>
              <a:gd name="connsiteY21" fmla="*/ 224848 h 1070441"/>
              <a:gd name="connsiteX0" fmla="*/ 1324358 w 1324358"/>
              <a:gd name="connsiteY0" fmla="*/ 224848 h 1070441"/>
              <a:gd name="connsiteX1" fmla="*/ 642567 w 1324358"/>
              <a:gd name="connsiteY1" fmla="*/ 61769 h 1070441"/>
              <a:gd name="connsiteX2" fmla="*/ 625942 w 1324358"/>
              <a:gd name="connsiteY2" fmla="*/ 100562 h 1070441"/>
              <a:gd name="connsiteX3" fmla="*/ 609316 w 1324358"/>
              <a:gd name="connsiteY3" fmla="*/ 139354 h 1070441"/>
              <a:gd name="connsiteX4" fmla="*/ 559440 w 1324358"/>
              <a:gd name="connsiteY4" fmla="*/ 128271 h 1070441"/>
              <a:gd name="connsiteX5" fmla="*/ 492938 w 1324358"/>
              <a:gd name="connsiteY5" fmla="*/ 67311 h 1070441"/>
              <a:gd name="connsiteX6" fmla="*/ 238015 w 1324358"/>
              <a:gd name="connsiteY6" fmla="*/ 0 h 1070441"/>
              <a:gd name="connsiteX7" fmla="*/ 221389 w 1324358"/>
              <a:gd name="connsiteY7" fmla="*/ 394278 h 1070441"/>
              <a:gd name="connsiteX8" fmla="*/ 0 w 1324358"/>
              <a:gd name="connsiteY8" fmla="*/ 870126 h 1070441"/>
              <a:gd name="connsiteX9" fmla="*/ 121920 w 1324358"/>
              <a:gd name="connsiteY9" fmla="*/ 1002321 h 1070441"/>
              <a:gd name="connsiteX10" fmla="*/ 228209 w 1324358"/>
              <a:gd name="connsiteY10" fmla="*/ 1057799 h 1070441"/>
              <a:gd name="connsiteX11" fmla="*/ 294710 w 1324358"/>
              <a:gd name="connsiteY11" fmla="*/ 1005436 h 1070441"/>
              <a:gd name="connsiteX12" fmla="*/ 315600 w 1324358"/>
              <a:gd name="connsiteY12" fmla="*/ 915209 h 1070441"/>
              <a:gd name="connsiteX13" fmla="*/ 404269 w 1324358"/>
              <a:gd name="connsiteY13" fmla="*/ 943728 h 1070441"/>
              <a:gd name="connsiteX14" fmla="*/ 504022 w 1324358"/>
              <a:gd name="connsiteY14" fmla="*/ 1020503 h 1070441"/>
              <a:gd name="connsiteX15" fmla="*/ 668003 w 1324358"/>
              <a:gd name="connsiteY15" fmla="*/ 1070441 h 1070441"/>
              <a:gd name="connsiteX16" fmla="*/ 758946 w 1324358"/>
              <a:gd name="connsiteY16" fmla="*/ 865333 h 1070441"/>
              <a:gd name="connsiteX17" fmla="*/ 778273 w 1324358"/>
              <a:gd name="connsiteY17" fmla="*/ 768007 h 1070441"/>
              <a:gd name="connsiteX18" fmla="*/ 887119 w 1324358"/>
              <a:gd name="connsiteY18" fmla="*/ 642102 h 1070441"/>
              <a:gd name="connsiteX19" fmla="*/ 976501 w 1324358"/>
              <a:gd name="connsiteY19" fmla="*/ 605676 h 1070441"/>
              <a:gd name="connsiteX20" fmla="*/ 1174582 w 1324358"/>
              <a:gd name="connsiteY20" fmla="*/ 643660 h 1070441"/>
              <a:gd name="connsiteX21" fmla="*/ 1316322 w 1324358"/>
              <a:gd name="connsiteY21" fmla="*/ 263762 h 1070441"/>
              <a:gd name="connsiteX22" fmla="*/ 1324358 w 1324358"/>
              <a:gd name="connsiteY22" fmla="*/ 224848 h 1070441"/>
              <a:gd name="connsiteX0" fmla="*/ 1324358 w 1324358"/>
              <a:gd name="connsiteY0" fmla="*/ 224848 h 1070441"/>
              <a:gd name="connsiteX1" fmla="*/ 642567 w 1324358"/>
              <a:gd name="connsiteY1" fmla="*/ 61769 h 1070441"/>
              <a:gd name="connsiteX2" fmla="*/ 625942 w 1324358"/>
              <a:gd name="connsiteY2" fmla="*/ 100562 h 1070441"/>
              <a:gd name="connsiteX3" fmla="*/ 609316 w 1324358"/>
              <a:gd name="connsiteY3" fmla="*/ 139354 h 1070441"/>
              <a:gd name="connsiteX4" fmla="*/ 559440 w 1324358"/>
              <a:gd name="connsiteY4" fmla="*/ 128271 h 1070441"/>
              <a:gd name="connsiteX5" fmla="*/ 492938 w 1324358"/>
              <a:gd name="connsiteY5" fmla="*/ 67311 h 1070441"/>
              <a:gd name="connsiteX6" fmla="*/ 238015 w 1324358"/>
              <a:gd name="connsiteY6" fmla="*/ 0 h 1070441"/>
              <a:gd name="connsiteX7" fmla="*/ 221389 w 1324358"/>
              <a:gd name="connsiteY7" fmla="*/ 394278 h 1070441"/>
              <a:gd name="connsiteX8" fmla="*/ 0 w 1324358"/>
              <a:gd name="connsiteY8" fmla="*/ 870126 h 1070441"/>
              <a:gd name="connsiteX9" fmla="*/ 121920 w 1324358"/>
              <a:gd name="connsiteY9" fmla="*/ 1002321 h 1070441"/>
              <a:gd name="connsiteX10" fmla="*/ 228209 w 1324358"/>
              <a:gd name="connsiteY10" fmla="*/ 1057799 h 1070441"/>
              <a:gd name="connsiteX11" fmla="*/ 294710 w 1324358"/>
              <a:gd name="connsiteY11" fmla="*/ 1005436 h 1070441"/>
              <a:gd name="connsiteX12" fmla="*/ 315600 w 1324358"/>
              <a:gd name="connsiteY12" fmla="*/ 915209 h 1070441"/>
              <a:gd name="connsiteX13" fmla="*/ 404269 w 1324358"/>
              <a:gd name="connsiteY13" fmla="*/ 943728 h 1070441"/>
              <a:gd name="connsiteX14" fmla="*/ 504022 w 1324358"/>
              <a:gd name="connsiteY14" fmla="*/ 1020503 h 1070441"/>
              <a:gd name="connsiteX15" fmla="*/ 668003 w 1324358"/>
              <a:gd name="connsiteY15" fmla="*/ 1070441 h 1070441"/>
              <a:gd name="connsiteX16" fmla="*/ 758946 w 1324358"/>
              <a:gd name="connsiteY16" fmla="*/ 865333 h 1070441"/>
              <a:gd name="connsiteX17" fmla="*/ 778273 w 1324358"/>
              <a:gd name="connsiteY17" fmla="*/ 768007 h 1070441"/>
              <a:gd name="connsiteX18" fmla="*/ 887119 w 1324358"/>
              <a:gd name="connsiteY18" fmla="*/ 642102 h 1070441"/>
              <a:gd name="connsiteX19" fmla="*/ 976501 w 1324358"/>
              <a:gd name="connsiteY19" fmla="*/ 605676 h 1070441"/>
              <a:gd name="connsiteX20" fmla="*/ 1174582 w 1324358"/>
              <a:gd name="connsiteY20" fmla="*/ 643660 h 1070441"/>
              <a:gd name="connsiteX21" fmla="*/ 1280368 w 1324358"/>
              <a:gd name="connsiteY21" fmla="*/ 289166 h 1070441"/>
              <a:gd name="connsiteX22" fmla="*/ 1324358 w 1324358"/>
              <a:gd name="connsiteY22" fmla="*/ 224848 h 1070441"/>
              <a:gd name="connsiteX0" fmla="*/ 1324358 w 1324358"/>
              <a:gd name="connsiteY0" fmla="*/ 224848 h 1070441"/>
              <a:gd name="connsiteX1" fmla="*/ 642567 w 1324358"/>
              <a:gd name="connsiteY1" fmla="*/ 61769 h 1070441"/>
              <a:gd name="connsiteX2" fmla="*/ 645553 w 1324358"/>
              <a:gd name="connsiteY2" fmla="*/ 103737 h 1070441"/>
              <a:gd name="connsiteX3" fmla="*/ 609316 w 1324358"/>
              <a:gd name="connsiteY3" fmla="*/ 139354 h 1070441"/>
              <a:gd name="connsiteX4" fmla="*/ 559440 w 1324358"/>
              <a:gd name="connsiteY4" fmla="*/ 128271 h 1070441"/>
              <a:gd name="connsiteX5" fmla="*/ 492938 w 1324358"/>
              <a:gd name="connsiteY5" fmla="*/ 67311 h 1070441"/>
              <a:gd name="connsiteX6" fmla="*/ 238015 w 1324358"/>
              <a:gd name="connsiteY6" fmla="*/ 0 h 1070441"/>
              <a:gd name="connsiteX7" fmla="*/ 221389 w 1324358"/>
              <a:gd name="connsiteY7" fmla="*/ 394278 h 1070441"/>
              <a:gd name="connsiteX8" fmla="*/ 0 w 1324358"/>
              <a:gd name="connsiteY8" fmla="*/ 870126 h 1070441"/>
              <a:gd name="connsiteX9" fmla="*/ 121920 w 1324358"/>
              <a:gd name="connsiteY9" fmla="*/ 1002321 h 1070441"/>
              <a:gd name="connsiteX10" fmla="*/ 228209 w 1324358"/>
              <a:gd name="connsiteY10" fmla="*/ 1057799 h 1070441"/>
              <a:gd name="connsiteX11" fmla="*/ 294710 w 1324358"/>
              <a:gd name="connsiteY11" fmla="*/ 1005436 h 1070441"/>
              <a:gd name="connsiteX12" fmla="*/ 315600 w 1324358"/>
              <a:gd name="connsiteY12" fmla="*/ 915209 h 1070441"/>
              <a:gd name="connsiteX13" fmla="*/ 404269 w 1324358"/>
              <a:gd name="connsiteY13" fmla="*/ 943728 h 1070441"/>
              <a:gd name="connsiteX14" fmla="*/ 504022 w 1324358"/>
              <a:gd name="connsiteY14" fmla="*/ 1020503 h 1070441"/>
              <a:gd name="connsiteX15" fmla="*/ 668003 w 1324358"/>
              <a:gd name="connsiteY15" fmla="*/ 1070441 h 1070441"/>
              <a:gd name="connsiteX16" fmla="*/ 758946 w 1324358"/>
              <a:gd name="connsiteY16" fmla="*/ 865333 h 1070441"/>
              <a:gd name="connsiteX17" fmla="*/ 778273 w 1324358"/>
              <a:gd name="connsiteY17" fmla="*/ 768007 h 1070441"/>
              <a:gd name="connsiteX18" fmla="*/ 887119 w 1324358"/>
              <a:gd name="connsiteY18" fmla="*/ 642102 h 1070441"/>
              <a:gd name="connsiteX19" fmla="*/ 976501 w 1324358"/>
              <a:gd name="connsiteY19" fmla="*/ 605676 h 1070441"/>
              <a:gd name="connsiteX20" fmla="*/ 1174582 w 1324358"/>
              <a:gd name="connsiteY20" fmla="*/ 643660 h 1070441"/>
              <a:gd name="connsiteX21" fmla="*/ 1280368 w 1324358"/>
              <a:gd name="connsiteY21" fmla="*/ 289166 h 1070441"/>
              <a:gd name="connsiteX22" fmla="*/ 1324358 w 1324358"/>
              <a:gd name="connsiteY22" fmla="*/ 224848 h 1070441"/>
              <a:gd name="connsiteX0" fmla="*/ 1324358 w 1324358"/>
              <a:gd name="connsiteY0" fmla="*/ 224848 h 1070441"/>
              <a:gd name="connsiteX1" fmla="*/ 642567 w 1324358"/>
              <a:gd name="connsiteY1" fmla="*/ 61769 h 1070441"/>
              <a:gd name="connsiteX2" fmla="*/ 645553 w 1324358"/>
              <a:gd name="connsiteY2" fmla="*/ 103737 h 1070441"/>
              <a:gd name="connsiteX3" fmla="*/ 615853 w 1324358"/>
              <a:gd name="connsiteY3" fmla="*/ 129828 h 1070441"/>
              <a:gd name="connsiteX4" fmla="*/ 559440 w 1324358"/>
              <a:gd name="connsiteY4" fmla="*/ 128271 h 1070441"/>
              <a:gd name="connsiteX5" fmla="*/ 492938 w 1324358"/>
              <a:gd name="connsiteY5" fmla="*/ 67311 h 1070441"/>
              <a:gd name="connsiteX6" fmla="*/ 238015 w 1324358"/>
              <a:gd name="connsiteY6" fmla="*/ 0 h 1070441"/>
              <a:gd name="connsiteX7" fmla="*/ 221389 w 1324358"/>
              <a:gd name="connsiteY7" fmla="*/ 394278 h 1070441"/>
              <a:gd name="connsiteX8" fmla="*/ 0 w 1324358"/>
              <a:gd name="connsiteY8" fmla="*/ 870126 h 1070441"/>
              <a:gd name="connsiteX9" fmla="*/ 121920 w 1324358"/>
              <a:gd name="connsiteY9" fmla="*/ 1002321 h 1070441"/>
              <a:gd name="connsiteX10" fmla="*/ 228209 w 1324358"/>
              <a:gd name="connsiteY10" fmla="*/ 1057799 h 1070441"/>
              <a:gd name="connsiteX11" fmla="*/ 294710 w 1324358"/>
              <a:gd name="connsiteY11" fmla="*/ 1005436 h 1070441"/>
              <a:gd name="connsiteX12" fmla="*/ 315600 w 1324358"/>
              <a:gd name="connsiteY12" fmla="*/ 915209 h 1070441"/>
              <a:gd name="connsiteX13" fmla="*/ 404269 w 1324358"/>
              <a:gd name="connsiteY13" fmla="*/ 943728 h 1070441"/>
              <a:gd name="connsiteX14" fmla="*/ 504022 w 1324358"/>
              <a:gd name="connsiteY14" fmla="*/ 1020503 h 1070441"/>
              <a:gd name="connsiteX15" fmla="*/ 668003 w 1324358"/>
              <a:gd name="connsiteY15" fmla="*/ 1070441 h 1070441"/>
              <a:gd name="connsiteX16" fmla="*/ 758946 w 1324358"/>
              <a:gd name="connsiteY16" fmla="*/ 865333 h 1070441"/>
              <a:gd name="connsiteX17" fmla="*/ 778273 w 1324358"/>
              <a:gd name="connsiteY17" fmla="*/ 768007 h 1070441"/>
              <a:gd name="connsiteX18" fmla="*/ 887119 w 1324358"/>
              <a:gd name="connsiteY18" fmla="*/ 642102 h 1070441"/>
              <a:gd name="connsiteX19" fmla="*/ 976501 w 1324358"/>
              <a:gd name="connsiteY19" fmla="*/ 605676 h 1070441"/>
              <a:gd name="connsiteX20" fmla="*/ 1174582 w 1324358"/>
              <a:gd name="connsiteY20" fmla="*/ 643660 h 1070441"/>
              <a:gd name="connsiteX21" fmla="*/ 1280368 w 1324358"/>
              <a:gd name="connsiteY21" fmla="*/ 289166 h 1070441"/>
              <a:gd name="connsiteX22" fmla="*/ 1324358 w 1324358"/>
              <a:gd name="connsiteY22" fmla="*/ 224848 h 1070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324358" h="1070441">
                <a:moveTo>
                  <a:pt x="1324358" y="224848"/>
                </a:moveTo>
                <a:lnTo>
                  <a:pt x="642567" y="61769"/>
                </a:lnTo>
                <a:cubicBezTo>
                  <a:pt x="643562" y="75758"/>
                  <a:pt x="650005" y="92394"/>
                  <a:pt x="645553" y="103737"/>
                </a:cubicBezTo>
                <a:cubicBezTo>
                  <a:pt x="641101" y="115080"/>
                  <a:pt x="625753" y="121131"/>
                  <a:pt x="615853" y="129828"/>
                </a:cubicBezTo>
                <a:lnTo>
                  <a:pt x="559440" y="128271"/>
                </a:lnTo>
                <a:lnTo>
                  <a:pt x="492938" y="67311"/>
                </a:lnTo>
                <a:lnTo>
                  <a:pt x="238015" y="0"/>
                </a:lnTo>
                <a:lnTo>
                  <a:pt x="221389" y="394278"/>
                </a:lnTo>
                <a:lnTo>
                  <a:pt x="0" y="870126"/>
                </a:lnTo>
                <a:lnTo>
                  <a:pt x="121920" y="1002321"/>
                </a:lnTo>
                <a:lnTo>
                  <a:pt x="228209" y="1057799"/>
                </a:lnTo>
                <a:lnTo>
                  <a:pt x="294710" y="1005436"/>
                </a:lnTo>
                <a:lnTo>
                  <a:pt x="315600" y="915209"/>
                </a:lnTo>
                <a:lnTo>
                  <a:pt x="404269" y="943728"/>
                </a:lnTo>
                <a:lnTo>
                  <a:pt x="504022" y="1020503"/>
                </a:lnTo>
                <a:lnTo>
                  <a:pt x="668003" y="1070441"/>
                </a:lnTo>
                <a:lnTo>
                  <a:pt x="758946" y="865333"/>
                </a:lnTo>
                <a:lnTo>
                  <a:pt x="778273" y="768007"/>
                </a:lnTo>
                <a:lnTo>
                  <a:pt x="887119" y="642102"/>
                </a:lnTo>
                <a:lnTo>
                  <a:pt x="976501" y="605676"/>
                </a:lnTo>
                <a:lnTo>
                  <a:pt x="1174582" y="643660"/>
                </a:lnTo>
                <a:lnTo>
                  <a:pt x="1280368" y="289166"/>
                </a:lnTo>
                <a:lnTo>
                  <a:pt x="1324358" y="224848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 Box 23"/>
          <p:cNvSpPr txBox="1">
            <a:spLocks noChangeArrowheads="1"/>
          </p:cNvSpPr>
          <p:nvPr/>
        </p:nvSpPr>
        <p:spPr bwMode="auto">
          <a:xfrm>
            <a:off x="736588" y="5454377"/>
            <a:ext cx="406630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dobe Garamond Pro Bold" pitchFamily="18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dobe Garamond Pro Bold" pitchFamily="18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dobe Garamond Pro Bold" pitchFamily="18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dobe Garamond Pro Bold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dobe Garamond Pro Bold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dobe Garamond Pro Bold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dobe Garamond Pro Bold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dobe Garamond Pro Bold" pitchFamily="18" charset="0"/>
              </a:defRPr>
            </a:lvl9pPr>
          </a:lstStyle>
          <a:p>
            <a:r>
              <a:rPr lang="en-US" sz="1200" b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Source:  FAA</a:t>
            </a:r>
            <a:endParaRPr lang="en-US" sz="1200" b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" y="5997714"/>
            <a:ext cx="8229600" cy="707886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NWS Meteorologists provide IDSS at all 21 ARTCCs </a:t>
            </a:r>
            <a:br>
              <a:rPr 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as well as the ATCSCC (NAM)</a:t>
            </a:r>
            <a:endParaRPr lang="en-US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32613" y="0"/>
            <a:ext cx="467878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4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</a:rPr>
              <a:t>Why We Are Here</a:t>
            </a:r>
            <a:endParaRPr lang="en-US" sz="40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3011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228600" y="1676400"/>
            <a:ext cx="5867400" cy="4443413"/>
            <a:chOff x="304800" y="1206500"/>
            <a:chExt cx="5867400" cy="4443413"/>
          </a:xfrm>
          <a:effectLst/>
        </p:grpSpPr>
        <p:pic>
          <p:nvPicPr>
            <p:cNvPr id="10" name="Picture 24" descr="zse_sectors_ppt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1206500"/>
              <a:ext cx="5867400" cy="4443413"/>
            </a:xfrm>
            <a:prstGeom prst="rect">
              <a:avLst/>
            </a:prstGeom>
            <a:noFill/>
            <a:ln w="0" cmpd="thickThin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1" name="Text Box 10"/>
            <p:cNvSpPr txBox="1">
              <a:spLocks noChangeArrowheads="1"/>
            </p:cNvSpPr>
            <p:nvPr/>
          </p:nvSpPr>
          <p:spPr bwMode="auto">
            <a:xfrm>
              <a:off x="2590800" y="3429000"/>
              <a:ext cx="304800" cy="366713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buFontTx/>
                <a:buNone/>
              </a:pPr>
              <a:r>
                <a:rPr lang="en-US" sz="1800" b="1" i="0">
                  <a:ln>
                    <a:solidFill>
                      <a:schemeClr val="tx1"/>
                    </a:solidFill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rPr>
                <a:t>●</a:t>
              </a:r>
            </a:p>
          </p:txBody>
        </p:sp>
        <p:sp>
          <p:nvSpPr>
            <p:cNvPr id="12" name="Text Box 11"/>
            <p:cNvSpPr txBox="1">
              <a:spLocks noChangeArrowheads="1"/>
            </p:cNvSpPr>
            <p:nvPr/>
          </p:nvSpPr>
          <p:spPr bwMode="auto">
            <a:xfrm>
              <a:off x="2590800" y="2514600"/>
              <a:ext cx="244475" cy="366713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buFontTx/>
                <a:buNone/>
              </a:pPr>
              <a:r>
                <a:rPr lang="en-US" sz="1800" b="1" i="0">
                  <a:ln>
                    <a:solidFill>
                      <a:schemeClr val="tx1"/>
                    </a:solidFill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rPr>
                <a:t>●</a:t>
              </a:r>
            </a:p>
          </p:txBody>
        </p:sp>
        <p:sp>
          <p:nvSpPr>
            <p:cNvPr id="13" name="Text Box 12"/>
            <p:cNvSpPr txBox="1">
              <a:spLocks noChangeArrowheads="1"/>
            </p:cNvSpPr>
            <p:nvPr/>
          </p:nvSpPr>
          <p:spPr bwMode="auto">
            <a:xfrm>
              <a:off x="4267200" y="1752600"/>
              <a:ext cx="304800" cy="366713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buFontTx/>
                <a:buNone/>
              </a:pPr>
              <a:r>
                <a:rPr lang="en-US" sz="1800" b="1" i="0">
                  <a:ln>
                    <a:solidFill>
                      <a:schemeClr val="tx1"/>
                    </a:solidFill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rPr>
                <a:t>●</a:t>
              </a:r>
            </a:p>
          </p:txBody>
        </p:sp>
        <p:sp>
          <p:nvSpPr>
            <p:cNvPr id="14" name="Text Box 13"/>
            <p:cNvSpPr txBox="1">
              <a:spLocks noChangeArrowheads="1"/>
            </p:cNvSpPr>
            <p:nvPr/>
          </p:nvSpPr>
          <p:spPr bwMode="auto">
            <a:xfrm>
              <a:off x="4724400" y="3062288"/>
              <a:ext cx="304800" cy="366712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buFontTx/>
                <a:buNone/>
              </a:pPr>
              <a:r>
                <a:rPr lang="en-US" sz="1800" b="1" i="0" dirty="0">
                  <a:ln>
                    <a:solidFill>
                      <a:schemeClr val="tx1"/>
                    </a:solidFill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rPr>
                <a:t>●</a:t>
              </a:r>
            </a:p>
          </p:txBody>
        </p:sp>
        <p:sp>
          <p:nvSpPr>
            <p:cNvPr id="15" name="Text Box 14"/>
            <p:cNvSpPr txBox="1">
              <a:spLocks noChangeArrowheads="1"/>
            </p:cNvSpPr>
            <p:nvPr/>
          </p:nvSpPr>
          <p:spPr bwMode="auto">
            <a:xfrm>
              <a:off x="2667000" y="5105400"/>
              <a:ext cx="304800" cy="366713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buFontTx/>
                <a:buNone/>
              </a:pPr>
              <a:endParaRPr lang="en-US" sz="1800" b="1" i="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16" name="Text Box 15"/>
            <p:cNvSpPr txBox="1">
              <a:spLocks noChangeArrowheads="1"/>
            </p:cNvSpPr>
            <p:nvPr/>
          </p:nvSpPr>
          <p:spPr bwMode="auto">
            <a:xfrm>
              <a:off x="3733800" y="2438400"/>
              <a:ext cx="304800" cy="366713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buFontTx/>
                <a:buNone/>
              </a:pPr>
              <a:r>
                <a:rPr lang="en-US" sz="1800" b="1" i="0">
                  <a:ln>
                    <a:solidFill>
                      <a:schemeClr val="tx1"/>
                    </a:solidFill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rPr>
                <a:t>●</a:t>
              </a:r>
            </a:p>
          </p:txBody>
        </p:sp>
        <p:sp>
          <p:nvSpPr>
            <p:cNvPr id="17" name="Text Box 16"/>
            <p:cNvSpPr txBox="1">
              <a:spLocks noChangeArrowheads="1"/>
            </p:cNvSpPr>
            <p:nvPr/>
          </p:nvSpPr>
          <p:spPr bwMode="auto">
            <a:xfrm>
              <a:off x="2133600" y="3886200"/>
              <a:ext cx="304800" cy="366713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buFontTx/>
                <a:buNone/>
              </a:pPr>
              <a:r>
                <a:rPr lang="en-US" sz="1800" b="1" i="0" dirty="0">
                  <a:ln>
                    <a:solidFill>
                      <a:schemeClr val="tx1"/>
                    </a:solidFill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rPr>
                <a:t>●</a:t>
              </a:r>
            </a:p>
          </p:txBody>
        </p:sp>
        <p:sp>
          <p:nvSpPr>
            <p:cNvPr id="18" name="Text Box 17"/>
            <p:cNvSpPr txBox="1">
              <a:spLocks noChangeArrowheads="1"/>
            </p:cNvSpPr>
            <p:nvPr/>
          </p:nvSpPr>
          <p:spPr bwMode="auto">
            <a:xfrm>
              <a:off x="2667000" y="1828800"/>
              <a:ext cx="304800" cy="366713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buFontTx/>
                <a:buNone/>
              </a:pPr>
              <a:r>
                <a:rPr lang="en-US" sz="1800" b="1" i="0" dirty="0">
                  <a:ln>
                    <a:solidFill>
                      <a:schemeClr val="tx1"/>
                    </a:solidFill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rPr>
                <a:t>●</a:t>
              </a:r>
            </a:p>
          </p:txBody>
        </p:sp>
        <p:sp>
          <p:nvSpPr>
            <p:cNvPr id="19" name="Text Box 18"/>
            <p:cNvSpPr txBox="1">
              <a:spLocks noChangeArrowheads="1"/>
            </p:cNvSpPr>
            <p:nvPr/>
          </p:nvSpPr>
          <p:spPr bwMode="auto">
            <a:xfrm>
              <a:off x="3581400" y="4419600"/>
              <a:ext cx="304800" cy="366713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buFontTx/>
                <a:buNone/>
              </a:pPr>
              <a:r>
                <a:rPr lang="en-US" sz="1800" b="1" i="0" dirty="0">
                  <a:ln>
                    <a:solidFill>
                      <a:schemeClr val="tx1"/>
                    </a:solidFill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rPr>
                <a:t>●</a:t>
              </a:r>
            </a:p>
          </p:txBody>
        </p:sp>
        <p:sp>
          <p:nvSpPr>
            <p:cNvPr id="20" name="Text Box 19"/>
            <p:cNvSpPr txBox="1">
              <a:spLocks noChangeArrowheads="1"/>
            </p:cNvSpPr>
            <p:nvPr/>
          </p:nvSpPr>
          <p:spPr bwMode="auto">
            <a:xfrm>
              <a:off x="5410200" y="2057400"/>
              <a:ext cx="304800" cy="366713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buFontTx/>
                <a:buNone/>
              </a:pPr>
              <a:r>
                <a:rPr lang="en-US" sz="1800" b="1" i="0" dirty="0">
                  <a:ln>
                    <a:solidFill>
                      <a:schemeClr val="tx1"/>
                    </a:solidFill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rPr>
                <a:t>●</a:t>
              </a:r>
            </a:p>
          </p:txBody>
        </p:sp>
        <p:sp>
          <p:nvSpPr>
            <p:cNvPr id="21" name="Text Box 30"/>
            <p:cNvSpPr txBox="1">
              <a:spLocks noChangeArrowheads="1"/>
            </p:cNvSpPr>
            <p:nvPr/>
          </p:nvSpPr>
          <p:spPr bwMode="auto">
            <a:xfrm>
              <a:off x="2831912" y="1816100"/>
              <a:ext cx="442750" cy="215444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en-US" sz="800" b="1" i="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SEW</a:t>
              </a:r>
            </a:p>
          </p:txBody>
        </p:sp>
        <p:sp>
          <p:nvSpPr>
            <p:cNvPr id="22" name="Text Box 31"/>
            <p:cNvSpPr txBox="1">
              <a:spLocks noChangeArrowheads="1"/>
            </p:cNvSpPr>
            <p:nvPr/>
          </p:nvSpPr>
          <p:spPr bwMode="auto">
            <a:xfrm>
              <a:off x="2326936" y="2730500"/>
              <a:ext cx="426720" cy="215444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en-US" sz="800" b="1" i="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PQR</a:t>
              </a:r>
            </a:p>
          </p:txBody>
        </p:sp>
        <p:sp>
          <p:nvSpPr>
            <p:cNvPr id="23" name="Text Box 32"/>
            <p:cNvSpPr txBox="1">
              <a:spLocks noChangeArrowheads="1"/>
            </p:cNvSpPr>
            <p:nvPr/>
          </p:nvSpPr>
          <p:spPr bwMode="auto">
            <a:xfrm>
              <a:off x="2321256" y="3532308"/>
              <a:ext cx="429926" cy="215444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en-US" sz="800" b="1" i="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MFR</a:t>
              </a:r>
            </a:p>
          </p:txBody>
        </p:sp>
        <p:sp>
          <p:nvSpPr>
            <p:cNvPr id="24" name="Text Box 33"/>
            <p:cNvSpPr txBox="1">
              <a:spLocks noChangeArrowheads="1"/>
            </p:cNvSpPr>
            <p:nvPr/>
          </p:nvSpPr>
          <p:spPr bwMode="auto">
            <a:xfrm>
              <a:off x="4434392" y="1965092"/>
              <a:ext cx="420308" cy="215444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en-US" sz="800" b="1" i="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OTX</a:t>
              </a:r>
            </a:p>
          </p:txBody>
        </p:sp>
        <p:sp>
          <p:nvSpPr>
            <p:cNvPr id="25" name="Text Box 34"/>
            <p:cNvSpPr txBox="1">
              <a:spLocks noChangeArrowheads="1"/>
            </p:cNvSpPr>
            <p:nvPr/>
          </p:nvSpPr>
          <p:spPr bwMode="auto">
            <a:xfrm>
              <a:off x="3899848" y="2426836"/>
              <a:ext cx="415498" cy="215444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en-US" sz="800" b="1" i="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PDT</a:t>
              </a:r>
            </a:p>
          </p:txBody>
        </p:sp>
        <p:sp>
          <p:nvSpPr>
            <p:cNvPr id="26" name="Text Box 35"/>
            <p:cNvSpPr txBox="1">
              <a:spLocks noChangeArrowheads="1"/>
            </p:cNvSpPr>
            <p:nvPr/>
          </p:nvSpPr>
          <p:spPr bwMode="auto">
            <a:xfrm>
              <a:off x="2298512" y="4095276"/>
              <a:ext cx="413896" cy="215444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en-US" sz="800" b="1" i="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EKA</a:t>
              </a:r>
            </a:p>
          </p:txBody>
        </p:sp>
        <p:sp>
          <p:nvSpPr>
            <p:cNvPr id="27" name="Text Box 36"/>
            <p:cNvSpPr txBox="1">
              <a:spLocks noChangeArrowheads="1"/>
            </p:cNvSpPr>
            <p:nvPr/>
          </p:nvSpPr>
          <p:spPr bwMode="auto">
            <a:xfrm>
              <a:off x="5355608" y="2267120"/>
              <a:ext cx="441146" cy="215444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en-US" sz="800" b="1" i="0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MSO</a:t>
              </a:r>
            </a:p>
          </p:txBody>
        </p:sp>
        <p:sp>
          <p:nvSpPr>
            <p:cNvPr id="28" name="Text Box 37"/>
            <p:cNvSpPr txBox="1">
              <a:spLocks noChangeArrowheads="1"/>
            </p:cNvSpPr>
            <p:nvPr/>
          </p:nvSpPr>
          <p:spPr bwMode="auto">
            <a:xfrm>
              <a:off x="4685872" y="3270724"/>
              <a:ext cx="405880" cy="215444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en-US" sz="800" b="1" i="0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BOI</a:t>
              </a:r>
            </a:p>
          </p:txBody>
        </p:sp>
        <p:sp>
          <p:nvSpPr>
            <p:cNvPr id="29" name="Text Box 38"/>
            <p:cNvSpPr txBox="1">
              <a:spLocks noChangeArrowheads="1"/>
            </p:cNvSpPr>
            <p:nvPr/>
          </p:nvSpPr>
          <p:spPr bwMode="auto">
            <a:xfrm>
              <a:off x="3541592" y="4628676"/>
              <a:ext cx="413896" cy="215444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en-US" sz="800" b="1" i="0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REV</a:t>
              </a:r>
              <a:endParaRPr lang="en-US" sz="800" b="1" i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1" name="Text Box 40"/>
            <p:cNvSpPr txBox="1">
              <a:spLocks noChangeArrowheads="1"/>
            </p:cNvSpPr>
            <p:nvPr/>
          </p:nvSpPr>
          <p:spPr bwMode="auto">
            <a:xfrm>
              <a:off x="3048000" y="4648200"/>
              <a:ext cx="304800" cy="366713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buFontTx/>
                <a:buNone/>
              </a:pPr>
              <a:r>
                <a:rPr lang="en-US" sz="1800" b="1" i="0" dirty="0">
                  <a:ln>
                    <a:solidFill>
                      <a:schemeClr val="tx1"/>
                    </a:solidFill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rPr>
                <a:t>●</a:t>
              </a:r>
            </a:p>
          </p:txBody>
        </p:sp>
        <p:sp>
          <p:nvSpPr>
            <p:cNvPr id="32" name="Text Box 42"/>
            <p:cNvSpPr txBox="1">
              <a:spLocks noChangeArrowheads="1"/>
            </p:cNvSpPr>
            <p:nvPr/>
          </p:nvSpPr>
          <p:spPr bwMode="auto">
            <a:xfrm>
              <a:off x="3009328" y="4856784"/>
              <a:ext cx="413896" cy="215444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en-US" sz="800" b="1" i="0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STO</a:t>
              </a:r>
            </a:p>
          </p:txBody>
        </p:sp>
      </p:grpSp>
      <p:sp>
        <p:nvSpPr>
          <p:cNvPr id="36" name="Rectangle 35"/>
          <p:cNvSpPr/>
          <p:nvPr/>
        </p:nvSpPr>
        <p:spPr bwMode="auto">
          <a:xfrm>
            <a:off x="6096000" y="1666874"/>
            <a:ext cx="2819400" cy="4456569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50000"/>
              </a:spcBef>
            </a:pPr>
            <a:endParaRPr lang="en-US" sz="1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72200" y="1676400"/>
            <a:ext cx="28194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400" b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itchFamily="34" charset="0"/>
              </a:rPr>
              <a:t>All,  or part, of six western states and adjacent offshore waters </a:t>
            </a:r>
          </a:p>
          <a:p>
            <a:pPr algn="l">
              <a:spcBef>
                <a:spcPct val="50000"/>
              </a:spcBef>
            </a:pPr>
            <a:r>
              <a:rPr lang="en-US" sz="1400" b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itchFamily="34" charset="0"/>
              </a:rPr>
              <a:t>More than 300,000 square miles</a:t>
            </a:r>
          </a:p>
          <a:p>
            <a:pPr algn="l">
              <a:spcBef>
                <a:spcPct val="50000"/>
              </a:spcBef>
            </a:pPr>
            <a:r>
              <a:rPr lang="en-US" sz="1400" b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itchFamily="34" charset="0"/>
              </a:rPr>
              <a:t>A range of climatic zones from marine, modified marine, arid, semi-arid, alpine and rain forest</a:t>
            </a:r>
            <a:endParaRPr lang="en-US" sz="1400" b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Calibri" pitchFamily="34" charset="0"/>
            </a:endParaRPr>
          </a:p>
        </p:txBody>
      </p:sp>
      <p:sp>
        <p:nvSpPr>
          <p:cNvPr id="6" name="Text Box 27"/>
          <p:cNvSpPr txBox="1">
            <a:spLocks noChangeArrowheads="1"/>
          </p:cNvSpPr>
          <p:nvPr/>
        </p:nvSpPr>
        <p:spPr bwMode="auto">
          <a:xfrm>
            <a:off x="6248400" y="3572232"/>
            <a:ext cx="16764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buFontTx/>
              <a:buNone/>
            </a:pPr>
            <a:r>
              <a:rPr lang="en-US" sz="1400" u="sng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itchFamily="34" charset="0"/>
              </a:rPr>
              <a:t>Internal </a:t>
            </a:r>
            <a:r>
              <a:rPr lang="en-US" sz="1400" b="0" u="sng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itchFamily="34" charset="0"/>
              </a:rPr>
              <a:t>WFO</a:t>
            </a:r>
            <a:endParaRPr lang="en-US" sz="1400" b="0" u="sng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Calibri" pitchFamily="34" charset="0"/>
            </a:endParaRPr>
          </a:p>
          <a:p>
            <a:pPr algn="l">
              <a:spcBef>
                <a:spcPct val="50000"/>
              </a:spcBef>
            </a:pPr>
            <a:r>
              <a:rPr lang="en-US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itchFamily="34" charset="0"/>
              </a:rPr>
              <a:t> </a:t>
            </a:r>
            <a:r>
              <a:rPr lang="en-US" sz="1400" b="0" i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itchFamily="34" charset="0"/>
              </a:rPr>
              <a:t>SEW</a:t>
            </a:r>
            <a:endParaRPr lang="en-US" sz="1400" b="0" i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Calibri" pitchFamily="34" charset="0"/>
            </a:endParaRPr>
          </a:p>
          <a:p>
            <a:pPr algn="l">
              <a:spcBef>
                <a:spcPct val="50000"/>
              </a:spcBef>
            </a:pPr>
            <a:r>
              <a:rPr lang="en-US" sz="1400" b="0" i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itchFamily="34" charset="0"/>
              </a:rPr>
              <a:t> PQR</a:t>
            </a:r>
          </a:p>
          <a:p>
            <a:pPr algn="l">
              <a:spcBef>
                <a:spcPct val="50000"/>
              </a:spcBef>
            </a:pPr>
            <a:r>
              <a:rPr lang="en-US" sz="1400" b="0" i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itchFamily="34" charset="0"/>
              </a:rPr>
              <a:t> MFR</a:t>
            </a:r>
          </a:p>
          <a:p>
            <a:pPr algn="l">
              <a:spcBef>
                <a:spcPct val="50000"/>
              </a:spcBef>
            </a:pPr>
            <a:r>
              <a:rPr lang="en-US" sz="1400" b="0" i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itchFamily="34" charset="0"/>
              </a:rPr>
              <a:t> </a:t>
            </a:r>
            <a:r>
              <a:rPr lang="en-US" sz="1400" b="0" i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itchFamily="34" charset="0"/>
              </a:rPr>
              <a:t>EKA</a:t>
            </a:r>
            <a:endParaRPr lang="en-US" sz="1400" b="0" i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Calibri" pitchFamily="34" charset="0"/>
            </a:endParaRPr>
          </a:p>
          <a:p>
            <a:pPr algn="l">
              <a:spcBef>
                <a:spcPct val="50000"/>
              </a:spcBef>
            </a:pPr>
            <a:r>
              <a:rPr lang="en-US" sz="1400" b="0" i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itchFamily="34" charset="0"/>
              </a:rPr>
              <a:t> OTX</a:t>
            </a:r>
          </a:p>
          <a:p>
            <a:pPr algn="l">
              <a:spcBef>
                <a:spcPct val="50000"/>
              </a:spcBef>
            </a:pPr>
            <a:r>
              <a:rPr lang="en-US" sz="1400" b="0" i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itchFamily="34" charset="0"/>
              </a:rPr>
              <a:t> PDT</a:t>
            </a:r>
          </a:p>
        </p:txBody>
      </p:sp>
      <p:sp>
        <p:nvSpPr>
          <p:cNvPr id="7" name="Text Box 41"/>
          <p:cNvSpPr txBox="1">
            <a:spLocks noChangeArrowheads="1"/>
          </p:cNvSpPr>
          <p:nvPr/>
        </p:nvSpPr>
        <p:spPr bwMode="auto">
          <a:xfrm>
            <a:off x="7579056" y="3572232"/>
            <a:ext cx="2057400" cy="2523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buFontTx/>
              <a:buNone/>
            </a:pPr>
            <a:r>
              <a:rPr lang="en-US" sz="1400" u="sng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First Tier </a:t>
            </a:r>
            <a:r>
              <a:rPr lang="en-US" sz="1400" b="0" u="sng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WFO</a:t>
            </a:r>
            <a:endParaRPr lang="en-US" sz="1400" b="0" u="sng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l">
              <a:spcBef>
                <a:spcPct val="50000"/>
              </a:spcBef>
            </a:pPr>
            <a:r>
              <a:rPr lang="en-US" sz="1400" b="0" i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itchFamily="34" charset="0"/>
              </a:rPr>
              <a:t> MSO</a:t>
            </a:r>
            <a:endParaRPr lang="en-US" sz="1400" b="0" i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Calibri" pitchFamily="34" charset="0"/>
            </a:endParaRPr>
          </a:p>
          <a:p>
            <a:pPr algn="l">
              <a:spcBef>
                <a:spcPct val="50000"/>
              </a:spcBef>
            </a:pPr>
            <a:r>
              <a:rPr lang="en-US" sz="1400" b="0" i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itchFamily="34" charset="0"/>
              </a:rPr>
              <a:t> BOI</a:t>
            </a:r>
            <a:endParaRPr lang="en-US" sz="1400" b="0" i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Calibri" pitchFamily="34" charset="0"/>
            </a:endParaRPr>
          </a:p>
          <a:p>
            <a:pPr algn="l">
              <a:spcBef>
                <a:spcPct val="50000"/>
              </a:spcBef>
            </a:pPr>
            <a:r>
              <a:rPr lang="en-US" sz="1400" b="0" i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itchFamily="34" charset="0"/>
              </a:rPr>
              <a:t> LKN </a:t>
            </a:r>
          </a:p>
          <a:p>
            <a:pPr algn="l">
              <a:spcBef>
                <a:spcPct val="50000"/>
              </a:spcBef>
            </a:pPr>
            <a:r>
              <a:rPr lang="en-US" sz="1400" b="0" i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itchFamily="34" charset="0"/>
              </a:rPr>
              <a:t> REV</a:t>
            </a:r>
            <a:endParaRPr lang="en-US" sz="1400" b="0" i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Calibri" pitchFamily="34" charset="0"/>
            </a:endParaRPr>
          </a:p>
          <a:p>
            <a:pPr algn="l">
              <a:spcBef>
                <a:spcPct val="50000"/>
              </a:spcBef>
            </a:pPr>
            <a:r>
              <a:rPr lang="en-US" sz="1400" b="0" i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itchFamily="34" charset="0"/>
              </a:rPr>
              <a:t> STO</a:t>
            </a:r>
          </a:p>
          <a:p>
            <a:pPr algn="l">
              <a:spcBef>
                <a:spcPct val="50000"/>
              </a:spcBef>
            </a:pPr>
            <a:r>
              <a:rPr lang="en-US" sz="1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itchFamily="34" charset="0"/>
              </a:rPr>
              <a:t>MTR</a:t>
            </a:r>
            <a:endParaRPr lang="en-US" sz="1400" b="0" i="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Calibri" pitchFamily="34" charset="0"/>
            </a:endParaRPr>
          </a:p>
          <a:p>
            <a:pPr algn="l">
              <a:spcBef>
                <a:spcPct val="50000"/>
              </a:spcBef>
            </a:pPr>
            <a:endParaRPr lang="en-US" sz="1200" b="1" i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3" name="Flowchart: Connector 32"/>
          <p:cNvSpPr/>
          <p:nvPr/>
        </p:nvSpPr>
        <p:spPr>
          <a:xfrm flipH="1">
            <a:off x="6172200" y="3721893"/>
            <a:ext cx="76200" cy="76200"/>
          </a:xfrm>
          <a:prstGeom prst="flowChartConnector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4" name="Flowchart: Connector 33"/>
          <p:cNvSpPr/>
          <p:nvPr/>
        </p:nvSpPr>
        <p:spPr>
          <a:xfrm>
            <a:off x="7534275" y="3721893"/>
            <a:ext cx="76200" cy="76200"/>
          </a:xfrm>
          <a:prstGeom prst="flowChartConnector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905484" y="0"/>
            <a:ext cx="733303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4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</a:rPr>
              <a:t>Seattle CWSU Forecast Area</a:t>
            </a:r>
            <a:endParaRPr lang="en-US" sz="40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7" name="Text Box 18"/>
          <p:cNvSpPr txBox="1">
            <a:spLocks noChangeArrowheads="1"/>
          </p:cNvSpPr>
          <p:nvPr/>
        </p:nvSpPr>
        <p:spPr bwMode="auto">
          <a:xfrm>
            <a:off x="4843904" y="4369256"/>
            <a:ext cx="304800" cy="366713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FontTx/>
              <a:buNone/>
            </a:pPr>
            <a:r>
              <a:rPr lang="en-US" sz="1800" b="1" i="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●</a:t>
            </a:r>
          </a:p>
        </p:txBody>
      </p:sp>
      <p:sp>
        <p:nvSpPr>
          <p:cNvPr id="38" name="Text Box 38"/>
          <p:cNvSpPr txBox="1">
            <a:spLocks noChangeArrowheads="1"/>
          </p:cNvSpPr>
          <p:nvPr/>
        </p:nvSpPr>
        <p:spPr bwMode="auto">
          <a:xfrm>
            <a:off x="4804096" y="4578332"/>
            <a:ext cx="415498" cy="215444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sz="800" b="1" i="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LKN</a:t>
            </a:r>
            <a:endParaRPr lang="en-US" sz="800" b="1" i="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2351846" y="685800"/>
            <a:ext cx="4440319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1600" b="1" i="1" spc="150" dirty="0" smtClean="0">
                <a:ln w="11430"/>
                <a:solidFill>
                  <a:srgbClr val="FFFFFF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</a:rPr>
              <a:t>(ZSE ARTCC control areas shown in black)</a:t>
            </a:r>
            <a:endParaRPr lang="en-US" sz="1600" b="1" i="1" cap="none" spc="150" dirty="0">
              <a:ln w="11430"/>
              <a:solidFill>
                <a:schemeClr val="bg2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40" name="Text Box 40"/>
          <p:cNvSpPr txBox="1">
            <a:spLocks noChangeArrowheads="1"/>
          </p:cNvSpPr>
          <p:nvPr/>
        </p:nvSpPr>
        <p:spPr bwMode="auto">
          <a:xfrm>
            <a:off x="2743200" y="5805487"/>
            <a:ext cx="304800" cy="366713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FontTx/>
              <a:buNone/>
            </a:pPr>
            <a:r>
              <a:rPr lang="en-US" sz="1800" b="1" i="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●</a:t>
            </a:r>
          </a:p>
        </p:txBody>
      </p:sp>
      <p:sp>
        <p:nvSpPr>
          <p:cNvPr id="41" name="Text Box 42"/>
          <p:cNvSpPr txBox="1">
            <a:spLocks noChangeArrowheads="1"/>
          </p:cNvSpPr>
          <p:nvPr/>
        </p:nvSpPr>
        <p:spPr bwMode="auto">
          <a:xfrm>
            <a:off x="2688652" y="5726569"/>
            <a:ext cx="433132" cy="215444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sz="800" b="1" i="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MTR</a:t>
            </a:r>
            <a:endParaRPr lang="en-US" sz="800" b="1" i="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Text Box 23"/>
          <p:cNvSpPr txBox="1">
            <a:spLocks noChangeArrowheads="1"/>
          </p:cNvSpPr>
          <p:nvPr/>
        </p:nvSpPr>
        <p:spPr bwMode="auto">
          <a:xfrm>
            <a:off x="211903" y="5850343"/>
            <a:ext cx="406630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dobe Garamond Pro Bold" pitchFamily="18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dobe Garamond Pro Bold" pitchFamily="18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dobe Garamond Pro Bold" pitchFamily="18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dobe Garamond Pro Bold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dobe Garamond Pro Bold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dobe Garamond Pro Bold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dobe Garamond Pro Bold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dobe Garamond Pro Bold" pitchFamily="18" charset="0"/>
              </a:defRPr>
            </a:lvl9pPr>
          </a:lstStyle>
          <a:p>
            <a:r>
              <a:rPr lang="en-US" sz="1200" b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Source:  NWS</a:t>
            </a:r>
            <a:endParaRPr lang="en-US" sz="1200" b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3" name="Picture 5" descr="nws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7450" y="6527800"/>
            <a:ext cx="336550" cy="33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noaa_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19863"/>
            <a:ext cx="338138" cy="338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tangle 19"/>
          <p:cNvSpPr>
            <a:spLocks noChangeArrowheads="1"/>
          </p:cNvSpPr>
          <p:nvPr/>
        </p:nvSpPr>
        <p:spPr bwMode="auto">
          <a:xfrm>
            <a:off x="0" y="6524625"/>
            <a:ext cx="9144000" cy="3333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1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rgbClr val="0108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NOAA/NWS Seattle Center Weather Service Unit (ZSE)</a:t>
            </a:r>
            <a:endParaRPr lang="en-US" altLang="en-US" sz="1400" dirty="0">
              <a:solidFill>
                <a:srgbClr val="01080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9822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685800" y="0"/>
            <a:ext cx="77724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Trebuchet MS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Trebuchet MS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Trebuchet MS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Trebuchet M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Trebuchet M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Trebuchet M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Trebuchet M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Trebuchet MS" pitchFamily="34" charset="0"/>
              </a:defRPr>
            </a:lvl9pPr>
          </a:lstStyle>
          <a:p>
            <a:r>
              <a:rPr lang="en-US" altLang="en-US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Seattle CWSU</a:t>
            </a:r>
            <a:endParaRPr lang="en-US" altLang="en-US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685800" y="838200"/>
            <a:ext cx="7772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FontTx/>
              <a:buNone/>
              <a:defRPr sz="28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FFFFFF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FF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FFFFFF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FFFFFF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FFFFFF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FFFFFF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FFFFFF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FFFFFF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400" u="sng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www.weather.gov/zse/</a:t>
            </a:r>
          </a:p>
          <a:p>
            <a:pPr marL="342900" indent="-342900" algn="l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sz="2400" kern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5" descr="nws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7450" y="6527800"/>
            <a:ext cx="336550" cy="33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noaa_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19863"/>
            <a:ext cx="338138" cy="338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19"/>
          <p:cNvSpPr>
            <a:spLocks noChangeArrowheads="1"/>
          </p:cNvSpPr>
          <p:nvPr/>
        </p:nvSpPr>
        <p:spPr bwMode="auto">
          <a:xfrm>
            <a:off x="0" y="6524625"/>
            <a:ext cx="9144000" cy="3333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1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rgbClr val="0108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NOAA/NWS Seattle Center Weather Service Unit (ZSE)</a:t>
            </a:r>
            <a:endParaRPr lang="en-US" altLang="en-US" sz="1400" dirty="0">
              <a:solidFill>
                <a:srgbClr val="01080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07085" y="1453896"/>
            <a:ext cx="4929831" cy="4718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33861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685800" y="0"/>
            <a:ext cx="77724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Trebuchet MS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Trebuchet MS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Trebuchet MS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Trebuchet M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Trebuchet M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Trebuchet M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Trebuchet M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Trebuchet MS" pitchFamily="34" charset="0"/>
              </a:defRPr>
            </a:lvl9pPr>
          </a:lstStyle>
          <a:p>
            <a:r>
              <a:rPr lang="en-US" altLang="en-US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Seattle CWSU</a:t>
            </a:r>
            <a:endParaRPr lang="en-US" altLang="en-US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685800" y="838200"/>
            <a:ext cx="7772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FontTx/>
              <a:buNone/>
              <a:defRPr sz="28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FFFFFF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FF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FFFFFF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FFFFFF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FFFFFF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FFFFFF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FFFFFF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FFFFFF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400" u="sng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www.weather.gov/zse/</a:t>
            </a:r>
          </a:p>
          <a:p>
            <a:pPr marL="342900" indent="-342900" algn="l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sz="2400" kern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5" descr="nws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7450" y="6527800"/>
            <a:ext cx="336550" cy="33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noaa_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19863"/>
            <a:ext cx="338138" cy="338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19"/>
          <p:cNvSpPr>
            <a:spLocks noChangeArrowheads="1"/>
          </p:cNvSpPr>
          <p:nvPr/>
        </p:nvSpPr>
        <p:spPr bwMode="auto">
          <a:xfrm>
            <a:off x="0" y="6524625"/>
            <a:ext cx="9144000" cy="3333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1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rgbClr val="0108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NOAA/NWS Seattle Center Weather Service Unit (ZSE)</a:t>
            </a:r>
            <a:endParaRPr lang="en-US" altLang="en-US" sz="1400" dirty="0">
              <a:solidFill>
                <a:srgbClr val="01080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43000" y="1295400"/>
            <a:ext cx="6858000" cy="5109291"/>
          </a:xfrm>
          <a:prstGeom prst="rect">
            <a:avLst/>
          </a:prstGeom>
          <a:noFill/>
          <a:ln w="25400">
            <a:solidFill>
              <a:schemeClr val="tx1">
                <a:alpha val="6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Oval 11"/>
          <p:cNvSpPr/>
          <p:nvPr/>
        </p:nvSpPr>
        <p:spPr>
          <a:xfrm>
            <a:off x="1051838" y="1143000"/>
            <a:ext cx="1547468" cy="41910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28600" y="1752600"/>
            <a:ext cx="286649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Change Background and Domain</a:t>
            </a:r>
            <a:endParaRPr lang="en-US" sz="1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6823260" y="1104899"/>
            <a:ext cx="1253940" cy="41910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278588" y="1752600"/>
            <a:ext cx="259558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Overlay Multiple Data Layers</a:t>
            </a:r>
            <a:endParaRPr lang="en-US" sz="1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6934199" y="6096001"/>
            <a:ext cx="1285485" cy="431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477000" y="5681246"/>
            <a:ext cx="188667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Create a </a:t>
            </a:r>
            <a:r>
              <a:rPr lang="en-US" sz="14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PermaLink</a:t>
            </a:r>
            <a:r>
              <a:rPr lang="en-US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endParaRPr lang="en-US" sz="1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530349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0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0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000"/>
                            </p:stCondLst>
                            <p:childTnLst>
                              <p:par>
                                <p:cTn id="43" presetID="10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utoUpdateAnimBg="0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685800" y="0"/>
            <a:ext cx="77724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Trebuchet MS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Trebuchet MS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Trebuchet MS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Trebuchet M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Trebuchet M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Trebuchet M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Trebuchet M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Trebuchet MS" pitchFamily="34" charset="0"/>
              </a:defRPr>
            </a:lvl9pPr>
          </a:lstStyle>
          <a:p>
            <a:r>
              <a:rPr lang="en-US" altLang="en-US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Pilot Weather Briefing Pages</a:t>
            </a:r>
            <a:endParaRPr lang="en-US" altLang="en-US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5" descr="nws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7450" y="6527800"/>
            <a:ext cx="336550" cy="33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noaa_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19863"/>
            <a:ext cx="338138" cy="338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19"/>
          <p:cNvSpPr>
            <a:spLocks noChangeArrowheads="1"/>
          </p:cNvSpPr>
          <p:nvPr/>
        </p:nvSpPr>
        <p:spPr bwMode="auto">
          <a:xfrm>
            <a:off x="0" y="6524625"/>
            <a:ext cx="9144000" cy="3333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1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rgbClr val="0108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NOAA/NWS Seattle Center Weather Service Unit (ZSE)</a:t>
            </a:r>
            <a:endParaRPr lang="en-US" altLang="en-US" sz="1400" dirty="0">
              <a:solidFill>
                <a:srgbClr val="01080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685800" y="838200"/>
            <a:ext cx="7772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FontTx/>
              <a:buNone/>
              <a:defRPr sz="28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FFFFFF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FF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FFFFFF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FFFFFF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FFFFFF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FFFFFF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FFFFFF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FFFFFF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400" u="sng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www.weather.gov/zse/ZSETRACONBriefing?S46</a:t>
            </a:r>
            <a:endParaRPr lang="en-US" altLang="en-US" sz="2400" kern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3201" y="1446572"/>
            <a:ext cx="8697641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52271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685800" y="0"/>
            <a:ext cx="77724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Trebuchet MS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Trebuchet MS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Trebuchet MS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Trebuchet M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Trebuchet M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Trebuchet M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Trebuchet M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Trebuchet MS" pitchFamily="34" charset="0"/>
              </a:defRPr>
            </a:lvl9pPr>
          </a:lstStyle>
          <a:p>
            <a:r>
              <a:rPr lang="en-US" altLang="en-US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Aviation Weather Center</a:t>
            </a:r>
            <a:endParaRPr lang="en-US" altLang="en-US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685800" y="838200"/>
            <a:ext cx="7772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FontTx/>
              <a:buNone/>
              <a:defRPr sz="28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FFFFFF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FF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FFFFFF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FFFFFF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FFFFFF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FFFFFF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FFFFFF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FFFFFF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400" u="sng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https://www.aviationweather.gov</a:t>
            </a:r>
            <a:endParaRPr lang="en-US" altLang="en-US" sz="2400" kern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5" descr="nws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7450" y="6527800"/>
            <a:ext cx="336550" cy="33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noaa_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19863"/>
            <a:ext cx="338138" cy="338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1462" y="1905000"/>
            <a:ext cx="4301622" cy="3829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4102" y="1905000"/>
            <a:ext cx="4301622" cy="3829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19"/>
          <p:cNvSpPr>
            <a:spLocks noChangeArrowheads="1"/>
          </p:cNvSpPr>
          <p:nvPr/>
        </p:nvSpPr>
        <p:spPr bwMode="auto">
          <a:xfrm>
            <a:off x="0" y="6524625"/>
            <a:ext cx="9144000" cy="3333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1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rgbClr val="0108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NOAA/NWS Seattle Center Weather Service Unit (ZSE)</a:t>
            </a:r>
            <a:endParaRPr lang="en-US" altLang="en-US" sz="1400" dirty="0">
              <a:solidFill>
                <a:srgbClr val="01080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954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685800" y="0"/>
            <a:ext cx="77724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Trebuchet MS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Trebuchet MS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Trebuchet MS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Trebuchet M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Trebuchet M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Trebuchet M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Trebuchet M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Trebuchet MS" pitchFamily="34" charset="0"/>
              </a:defRPr>
            </a:lvl9pPr>
          </a:lstStyle>
          <a:p>
            <a:r>
              <a:rPr lang="en-US" altLang="en-US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Aviation Weather Center</a:t>
            </a:r>
            <a:endParaRPr lang="en-US" altLang="en-US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685800" y="838200"/>
            <a:ext cx="7772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FontTx/>
              <a:buNone/>
              <a:defRPr sz="28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FFFFFF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FF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FFFFFF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FFFFFF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FFFFFF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FFFFFF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FFFFFF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FFFFFF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400" u="sng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www.aviationweather.gov/turbulence/gtg</a:t>
            </a:r>
            <a:endParaRPr lang="en-US" altLang="en-US" sz="2400" kern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5" descr="nws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7450" y="6527800"/>
            <a:ext cx="336550" cy="33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noaa_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19863"/>
            <a:ext cx="338138" cy="338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19"/>
          <p:cNvSpPr>
            <a:spLocks noChangeArrowheads="1"/>
          </p:cNvSpPr>
          <p:nvPr/>
        </p:nvSpPr>
        <p:spPr bwMode="auto">
          <a:xfrm>
            <a:off x="0" y="6524625"/>
            <a:ext cx="9144000" cy="3333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1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rgbClr val="0108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NOAA/NWS Seattle Center Weather Service Unit (ZSE)</a:t>
            </a:r>
            <a:endParaRPr lang="en-US" altLang="en-US" sz="1400" dirty="0">
              <a:solidFill>
                <a:srgbClr val="01080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3" t="9827" r="20408" b="51433"/>
          <a:stretch/>
        </p:blipFill>
        <p:spPr bwMode="auto">
          <a:xfrm>
            <a:off x="152400" y="1828801"/>
            <a:ext cx="4297680" cy="42067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1" t="9791" r="22407" b="51459"/>
          <a:stretch/>
        </p:blipFill>
        <p:spPr bwMode="auto">
          <a:xfrm>
            <a:off x="4800600" y="1828801"/>
            <a:ext cx="4114800" cy="420558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502089" y="6138446"/>
            <a:ext cx="6139822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1600" b="1" kern="0" dirty="0" smtClean="0">
                <a:solidFill>
                  <a:srgbClr val="F8F8F8"/>
                </a:solidFill>
                <a:latin typeface="Arial" charset="0"/>
              </a:rPr>
              <a:t>Updated Hourly  / 18 Hour Forecasts / From 1,000 Ft to FL450</a:t>
            </a:r>
            <a:endParaRPr lang="en-US" sz="1600" b="1" kern="0" dirty="0">
              <a:solidFill>
                <a:srgbClr val="F8F8F8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64946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utoUpdateAnimBg="0"/>
    </p:bldLst>
  </p:timing>
</p:sld>
</file>

<file path=ppt/theme/theme1.xml><?xml version="1.0" encoding="utf-8"?>
<a:theme xmlns:a="http://schemas.openxmlformats.org/drawingml/2006/main" name="1_BlueFree">
  <a:themeElements>
    <a:clrScheme name="">
      <a:dk1>
        <a:srgbClr val="808080"/>
      </a:dk1>
      <a:lt1>
        <a:srgbClr val="CBE4FB"/>
      </a:lt1>
      <a:dk2>
        <a:srgbClr val="0000FF"/>
      </a:dk2>
      <a:lt2>
        <a:srgbClr val="CBE4FB"/>
      </a:lt2>
      <a:accent1>
        <a:srgbClr val="FFCC66"/>
      </a:accent1>
      <a:accent2>
        <a:srgbClr val="CC66FF"/>
      </a:accent2>
      <a:accent3>
        <a:srgbClr val="AAAAFF"/>
      </a:accent3>
      <a:accent4>
        <a:srgbClr val="ADC3D6"/>
      </a:accent4>
      <a:accent5>
        <a:srgbClr val="FFE2B8"/>
      </a:accent5>
      <a:accent6>
        <a:srgbClr val="B95CE7"/>
      </a:accent6>
      <a:hlink>
        <a:srgbClr val="666699"/>
      </a:hlink>
      <a:folHlink>
        <a:srgbClr val="CC9900"/>
      </a:folHlink>
    </a:clrScheme>
    <a:fontScheme name="BlueFree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1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1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ueFre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Fre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Fre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Fre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Fre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Fre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Fre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Free 8">
        <a:dk1>
          <a:srgbClr val="808080"/>
        </a:dk1>
        <a:lt1>
          <a:srgbClr val="CBE4FB"/>
        </a:lt1>
        <a:dk2>
          <a:srgbClr val="0000FF"/>
        </a:dk2>
        <a:lt2>
          <a:srgbClr val="CBE4FB"/>
        </a:lt2>
        <a:accent1>
          <a:srgbClr val="FFCC66"/>
        </a:accent1>
        <a:accent2>
          <a:srgbClr val="9966FF"/>
        </a:accent2>
        <a:accent3>
          <a:srgbClr val="AAAAFF"/>
        </a:accent3>
        <a:accent4>
          <a:srgbClr val="ADC3D6"/>
        </a:accent4>
        <a:accent5>
          <a:srgbClr val="FFE2B8"/>
        </a:accent5>
        <a:accent6>
          <a:srgbClr val="8A5CE7"/>
        </a:accent6>
        <a:hlink>
          <a:srgbClr val="CCCCFF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787</TotalTime>
  <Words>902</Words>
  <Application>Microsoft Office PowerPoint</Application>
  <PresentationFormat>On-screen Show (4:3)</PresentationFormat>
  <Paragraphs>150</Paragraphs>
  <Slides>21</Slides>
  <Notes>19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1_BlueFree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Aircraft Icing</dc:title>
  <dc:creator>James Vasilj</dc:creator>
  <cp:lastModifiedBy>David Bieger</cp:lastModifiedBy>
  <cp:revision>78</cp:revision>
  <dcterms:created xsi:type="dcterms:W3CDTF">2015-01-13T02:22:13Z</dcterms:created>
  <dcterms:modified xsi:type="dcterms:W3CDTF">2018-02-24T01:55:40Z</dcterms:modified>
</cp:coreProperties>
</file>