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03" r:id="rId3"/>
    <p:sldId id="343" r:id="rId4"/>
    <p:sldId id="367" r:id="rId5"/>
    <p:sldId id="368" r:id="rId6"/>
    <p:sldId id="369" r:id="rId7"/>
    <p:sldId id="379" r:id="rId8"/>
    <p:sldId id="372" r:id="rId9"/>
    <p:sldId id="371" r:id="rId10"/>
    <p:sldId id="373" r:id="rId11"/>
    <p:sldId id="375" r:id="rId12"/>
    <p:sldId id="376" r:id="rId13"/>
    <p:sldId id="374" r:id="rId14"/>
    <p:sldId id="381" r:id="rId15"/>
    <p:sldId id="382" r:id="rId16"/>
    <p:sldId id="380" r:id="rId17"/>
    <p:sldId id="370" r:id="rId18"/>
    <p:sldId id="377" r:id="rId19"/>
    <p:sldId id="378" r:id="rId20"/>
    <p:sldId id="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75"/>
    <a:srgbClr val="FFFFFF"/>
    <a:srgbClr val="FF3B3B"/>
    <a:srgbClr val="700000"/>
    <a:srgbClr val="44546A"/>
    <a:srgbClr val="5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74913" autoAdjust="0"/>
  </p:normalViewPr>
  <p:slideViewPr>
    <p:cSldViewPr snapToGrid="0">
      <p:cViewPr varScale="1">
        <p:scale>
          <a:sx n="66" d="100"/>
          <a:sy n="66" d="100"/>
        </p:scale>
        <p:origin x="158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C17C6-02CB-4474-923A-977965B1A287}" type="datetimeFigureOut">
              <a:rPr lang="en-US" smtClean="0"/>
              <a:t>5/22/2023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F3545-C2C5-4371-AFCD-DD1B539072A1}" type="slidenum">
              <a:rPr lang="en-US" smtClean="0"/>
              <a:t>‹#›</a:t>
            </a:fld>
            <a:endParaRPr lang="en-US"/>
          </a:p>
        </p:txBody>
      </p:sp>
    </p:spTree>
    <p:extLst>
      <p:ext uri="{BB962C8B-B14F-4D97-AF65-F5344CB8AC3E}">
        <p14:creationId xmlns:p14="http://schemas.microsoft.com/office/powerpoint/2010/main" val="305069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Introducción</a:t>
            </a:r>
            <a:r>
              <a:rPr dirty="0"/>
              <a:t> </a:t>
            </a:r>
            <a:r>
              <a:rPr lang="en-US" b="1" dirty="0"/>
              <a:t>-</a:t>
            </a:r>
            <a:r>
              <a:rPr dirty="0"/>
              <a:t> </a:t>
            </a:r>
            <a:r>
              <a:rPr lang="en-US" b="1" dirty="0"/>
              <a:t>Fundamentos de la </a:t>
            </a:r>
            <a:r>
              <a:rPr lang="en-US" b="1" dirty="0" err="1"/>
              <a:t>corriente</a:t>
            </a:r>
            <a:r>
              <a:rPr lang="en-US" b="1" dirty="0"/>
              <a:t> marina e información de seguridad</a:t>
            </a:r>
          </a:p>
          <a:p>
            <a:endParaRPr lang="en-US" dirty="0"/>
          </a:p>
          <a:p>
            <a:pPr marL="171450" indent="-171450">
              <a:buFont typeface="Arial" panose="020B0604020202020204" pitchFamily="34" charset="0"/>
              <a:buChar char="•"/>
            </a:pPr>
            <a:r>
              <a:rPr lang="en-US" dirty="0"/>
              <a:t>Las </a:t>
            </a:r>
            <a:r>
              <a:rPr lang="en-US" dirty="0" err="1"/>
              <a:t>corrientes</a:t>
            </a:r>
            <a:r>
              <a:rPr lang="en-US" dirty="0"/>
              <a:t> marinas matan a más de 100 personas cada año de las costas de nuestra nación incluyendo los </a:t>
            </a:r>
            <a:r>
              <a:rPr lang="en-US" dirty="0" err="1"/>
              <a:t>grandes</a:t>
            </a:r>
            <a:r>
              <a:rPr lang="en-US" dirty="0"/>
              <a:t> </a:t>
            </a:r>
            <a:r>
              <a:rPr lang="en-US" dirty="0" err="1"/>
              <a:t>lagos</a:t>
            </a:r>
            <a:r>
              <a:rPr lang="en-US" dirty="0"/>
              <a:t>.</a:t>
            </a:r>
            <a:endParaRPr dirty="0"/>
          </a:p>
          <a:p>
            <a:pPr marL="171450" indent="-171450">
              <a:buFont typeface="Arial" panose="020B0604020202020204" pitchFamily="34" charset="0"/>
              <a:buChar char="•"/>
            </a:pPr>
            <a:r>
              <a:rPr lang="en-US" dirty="0"/>
              <a:t>Las </a:t>
            </a:r>
            <a:r>
              <a:rPr lang="en-US" dirty="0" err="1"/>
              <a:t>corrientes</a:t>
            </a:r>
            <a:r>
              <a:rPr lang="en-US" dirty="0"/>
              <a:t> marinas se encuentran en las playas, y </a:t>
            </a:r>
            <a:r>
              <a:rPr lang="en-US" dirty="0" err="1"/>
              <a:t>pueden</a:t>
            </a:r>
            <a:r>
              <a:rPr lang="en-US" dirty="0"/>
              <a:t> </a:t>
            </a:r>
            <a:r>
              <a:rPr lang="en-US" dirty="0" err="1"/>
              <a:t>afectan</a:t>
            </a:r>
            <a:r>
              <a:rPr lang="en-US" dirty="0"/>
              <a:t> a </a:t>
            </a:r>
            <a:r>
              <a:rPr lang="en-US" dirty="0" err="1"/>
              <a:t>cientos</a:t>
            </a:r>
            <a:r>
              <a:rPr lang="en-US" dirty="0"/>
              <a:t> de </a:t>
            </a:r>
            <a:r>
              <a:rPr lang="en-US" dirty="0" err="1"/>
              <a:t>millones</a:t>
            </a:r>
            <a:r>
              <a:rPr lang="en-US" dirty="0"/>
              <a:t> de personas que </a:t>
            </a:r>
            <a:r>
              <a:rPr lang="en-US" dirty="0" err="1"/>
              <a:t>visitan</a:t>
            </a:r>
            <a:r>
              <a:rPr lang="en-US" dirty="0"/>
              <a:t> las playas </a:t>
            </a:r>
            <a:r>
              <a:rPr lang="en-US" dirty="0" err="1"/>
              <a:t>cada</a:t>
            </a:r>
            <a:r>
              <a:rPr lang="en-US" dirty="0"/>
              <a:t> año.</a:t>
            </a:r>
          </a:p>
          <a:p>
            <a:pPr marL="171450" indent="-171450">
              <a:buFont typeface="Arial" panose="020B0604020202020204" pitchFamily="34" charset="0"/>
              <a:buChar char="•"/>
            </a:pPr>
            <a:r>
              <a:rPr lang="en-US" dirty="0"/>
              <a:t>También, se estima que el ¼ de </a:t>
            </a:r>
            <a:r>
              <a:rPr dirty="0"/>
              <a:t>las </a:t>
            </a:r>
            <a:r>
              <a:rPr lang="en-US" dirty="0"/>
              <a:t>fatalidades de </a:t>
            </a:r>
            <a:r>
              <a:rPr dirty="0"/>
              <a:t>la </a:t>
            </a:r>
            <a:r>
              <a:rPr lang="en-US" dirty="0" err="1"/>
              <a:t>corriente</a:t>
            </a:r>
            <a:r>
              <a:rPr lang="en-US" dirty="0"/>
              <a:t> marina son personas que intentan </a:t>
            </a:r>
            <a:r>
              <a:rPr lang="en-US" dirty="0" err="1"/>
              <a:t>rescatar</a:t>
            </a:r>
            <a:r>
              <a:rPr lang="en-US" dirty="0"/>
              <a:t> a </a:t>
            </a:r>
            <a:r>
              <a:rPr lang="en-US" dirty="0" err="1"/>
              <a:t>otros</a:t>
            </a:r>
            <a:r>
              <a:rPr lang="en-US" dirty="0"/>
              <a:t> sin el </a:t>
            </a:r>
            <a:r>
              <a:rPr lang="en-US" dirty="0" err="1"/>
              <a:t>entrenamiento</a:t>
            </a:r>
            <a:r>
              <a:rPr lang="en-US" dirty="0"/>
              <a:t> o el </a:t>
            </a:r>
            <a:r>
              <a:rPr lang="en-US" dirty="0" err="1"/>
              <a:t>equipo</a:t>
            </a:r>
            <a:r>
              <a:rPr lang="en-US" dirty="0"/>
              <a:t> </a:t>
            </a:r>
            <a:r>
              <a:rPr lang="en-US" dirty="0" err="1"/>
              <a:t>apropiado</a:t>
            </a:r>
            <a:endParaRPr lang="en-US" dirty="0"/>
          </a:p>
          <a:p>
            <a:pPr marL="171450" indent="-171450">
              <a:buFont typeface="Arial" panose="020B0604020202020204" pitchFamily="34" charset="0"/>
              <a:buChar char="•"/>
            </a:pPr>
            <a:r>
              <a:rPr lang="en-US" dirty="0"/>
              <a:t>Aprendamos más </a:t>
            </a:r>
            <a:r>
              <a:rPr lang="en-US" dirty="0" err="1"/>
              <a:t>sobre</a:t>
            </a:r>
            <a:r>
              <a:rPr lang="en-US" dirty="0"/>
              <a:t> </a:t>
            </a:r>
            <a:r>
              <a:rPr lang="en-US" dirty="0" err="1"/>
              <a:t>corrientes</a:t>
            </a:r>
            <a:r>
              <a:rPr lang="en-US" dirty="0"/>
              <a:t> marinas, y especialmente </a:t>
            </a:r>
            <a:r>
              <a:rPr lang="en-US" dirty="0" err="1"/>
              <a:t>cómo</a:t>
            </a:r>
            <a:r>
              <a:rPr lang="en-US" dirty="0"/>
              <a:t> </a:t>
            </a:r>
            <a:r>
              <a:rPr lang="en-US" dirty="0" err="1"/>
              <a:t>mantenerse</a:t>
            </a:r>
            <a:r>
              <a:rPr lang="en-US" dirty="0"/>
              <a:t> seguro </a:t>
            </a:r>
            <a:r>
              <a:rPr lang="en-US" dirty="0" err="1"/>
              <a:t>si</a:t>
            </a:r>
            <a:r>
              <a:rPr lang="en-US" dirty="0"/>
              <a:t> se </a:t>
            </a:r>
            <a:r>
              <a:rPr lang="en-US" dirty="0" err="1"/>
              <a:t>encuentra</a:t>
            </a:r>
            <a:r>
              <a:rPr lang="en-US" dirty="0"/>
              <a:t> </a:t>
            </a:r>
            <a:r>
              <a:rPr lang="en-US" dirty="0" err="1"/>
              <a:t>en</a:t>
            </a:r>
            <a:r>
              <a:rPr lang="en-US" dirty="0"/>
              <a:t> una </a:t>
            </a:r>
            <a:r>
              <a:rPr lang="en-US" dirty="0" err="1"/>
              <a:t>corriente</a:t>
            </a:r>
            <a:r>
              <a:rPr lang="en-US" dirty="0"/>
              <a:t> marina o vea </a:t>
            </a:r>
            <a:r>
              <a:rPr lang="en-US" dirty="0" err="1"/>
              <a:t>alguien</a:t>
            </a:r>
            <a:r>
              <a:rPr lang="en-US" dirty="0"/>
              <a:t> </a:t>
            </a:r>
            <a:r>
              <a:rPr lang="en-US" dirty="0" err="1"/>
              <a:t>afligido</a:t>
            </a:r>
            <a:endParaRPr lang="en-US" dirty="0"/>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1</a:t>
            </a:fld>
            <a:endParaRPr lang="en-US"/>
          </a:p>
        </p:txBody>
      </p:sp>
    </p:spTree>
    <p:extLst>
      <p:ext uri="{BB962C8B-B14F-4D97-AF65-F5344CB8AC3E}">
        <p14:creationId xmlns:p14="http://schemas.microsoft.com/office/powerpoint/2010/main" val="2884837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¿Puede usted encontrar la </a:t>
            </a:r>
            <a:r>
              <a:rPr lang="en-US" b="1" dirty="0" err="1"/>
              <a:t>corriente</a:t>
            </a:r>
            <a:r>
              <a:rPr lang="en-US" b="1" dirty="0"/>
              <a:t> marina?</a:t>
            </a:r>
            <a:r>
              <a:rPr dirty="0"/>
              <a:t> </a:t>
            </a:r>
            <a:r>
              <a:rPr lang="en-US" b="1" dirty="0"/>
              <a:t>-</a:t>
            </a:r>
            <a:r>
              <a:rPr dirty="0"/>
              <a:t> </a:t>
            </a:r>
            <a:r>
              <a:rPr lang="en-US" b="1" dirty="0"/>
              <a:t>Uno del ejercicio</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dirty="0">
                <a:solidFill>
                  <a:srgbClr val="000000"/>
                </a:solidFill>
                <a:effectLst/>
                <a:latin typeface="Calibri" panose="020F0502020204030204" pitchFamily="34" charset="0"/>
              </a:rPr>
              <a:t>Note: This slide has built in transitions that need to be advanced by hitting the spacebar, or a mouse or clicker, to transition after you ask the initial question.</a:t>
            </a:r>
          </a:p>
          <a:p>
            <a:endParaRPr lang="en-US" dirty="0"/>
          </a:p>
          <a:p>
            <a:pPr marL="171450" indent="-171450">
              <a:buFont typeface="Arial" panose="020B0604020202020204" pitchFamily="34" charset="0"/>
              <a:buChar char="•"/>
            </a:pPr>
            <a:r>
              <a:rPr lang="en-US" i="1" dirty="0"/>
              <a:t>&lt;Ask the audience if they can spot the rip current based on the information provided from the previous slide and have them determine if the rip is located at “A, B, or C”, then pause. After the pause hit the spacebar, </a:t>
            </a:r>
            <a:r>
              <a:rPr lang="en-US" sz="1800" b="0" i="1" u="none" strike="noStrike" dirty="0">
                <a:solidFill>
                  <a:srgbClr val="000000"/>
                </a:solidFill>
                <a:effectLst/>
                <a:latin typeface="Calibri" panose="020F0502020204030204" pitchFamily="34" charset="0"/>
              </a:rPr>
              <a:t>or advance with the mouse or clicker, </a:t>
            </a:r>
            <a:r>
              <a:rPr lang="en-US" i="1" dirty="0"/>
              <a:t>to transition to the answer.&gt;</a:t>
            </a:r>
          </a:p>
          <a:p>
            <a:pPr marL="171450" indent="-171450">
              <a:buFont typeface="Arial" panose="020B0604020202020204" pitchFamily="34" charset="0"/>
              <a:buChar char="•"/>
            </a:pPr>
            <a:r>
              <a:rPr lang="en-US" i="1" dirty="0"/>
              <a:t>&lt;Hit the spacebar again, </a:t>
            </a:r>
            <a:r>
              <a:rPr lang="en-US" sz="1800" b="0" i="1" u="none" strike="noStrike" dirty="0">
                <a:solidFill>
                  <a:srgbClr val="000000"/>
                </a:solidFill>
                <a:effectLst/>
                <a:latin typeface="Calibri" panose="020F0502020204030204" pitchFamily="34" charset="0"/>
              </a:rPr>
              <a:t>or advance with the mouse or clicker, </a:t>
            </a:r>
            <a:r>
              <a:rPr lang="en-US" i="1" dirty="0"/>
              <a:t>to transition to a new image that shows another example.&gt;</a:t>
            </a:r>
          </a:p>
          <a:p>
            <a:pPr marL="171450" indent="-171450">
              <a:buFont typeface="Arial" panose="020B0604020202020204" pitchFamily="34" charset="0"/>
              <a:buChar char="•"/>
            </a:pPr>
            <a:r>
              <a:rPr lang="en-US" dirty="0"/>
              <a:t>La imagen a la izquierda es de Carolina Beach, NC y muestra un ejemplo de la diferencia en color del agua, particularmente un área con aspecto fangoso mientras que la arena se está llevando de la </a:t>
            </a:r>
            <a:r>
              <a:rPr lang="en-US" dirty="0" err="1"/>
              <a:t>orilla</a:t>
            </a:r>
            <a:r>
              <a:rPr lang="en-US" dirty="0"/>
              <a:t>.</a:t>
            </a:r>
            <a:r>
              <a:rPr dirty="0"/>
              <a:t> </a:t>
            </a:r>
            <a:r>
              <a:rPr lang="en-US" dirty="0"/>
              <a:t>La </a:t>
            </a:r>
            <a:r>
              <a:rPr lang="en-US" dirty="0" err="1"/>
              <a:t>corriente</a:t>
            </a:r>
            <a:r>
              <a:rPr lang="en-US" dirty="0"/>
              <a:t> marina </a:t>
            </a:r>
            <a:r>
              <a:rPr lang="en-US" dirty="0" err="1"/>
              <a:t>está</a:t>
            </a:r>
            <a:r>
              <a:rPr lang="en-US" dirty="0"/>
              <a:t> situada </a:t>
            </a:r>
            <a:r>
              <a:rPr lang="en-US" dirty="0" err="1"/>
              <a:t>en</a:t>
            </a:r>
            <a:r>
              <a:rPr lang="en-US" dirty="0"/>
              <a:t> las </a:t>
            </a:r>
            <a:r>
              <a:rPr lang="en-US" dirty="0" err="1"/>
              <a:t>puntas</a:t>
            </a:r>
            <a:r>
              <a:rPr lang="en-US" dirty="0"/>
              <a:t> </a:t>
            </a:r>
            <a:r>
              <a:rPr lang="en-US" dirty="0" err="1"/>
              <a:t>flechas</a:t>
            </a:r>
            <a:r>
              <a:rPr lang="en-US" dirty="0"/>
              <a:t> </a:t>
            </a:r>
            <a:r>
              <a:rPr lang="en-US" dirty="0" err="1"/>
              <a:t>identificadas</a:t>
            </a:r>
            <a:r>
              <a:rPr lang="en-US" dirty="0"/>
              <a:t> </a:t>
            </a:r>
            <a:r>
              <a:rPr lang="en-US" dirty="0" err="1"/>
              <a:t>como</a:t>
            </a:r>
            <a:r>
              <a:rPr lang="en-US" dirty="0"/>
              <a:t> "B" en este ejemplo.</a:t>
            </a:r>
            <a:r>
              <a:rPr dirty="0"/>
              <a:t> </a:t>
            </a:r>
          </a:p>
          <a:p>
            <a:pPr marL="171450" indent="-171450">
              <a:buFont typeface="Arial" panose="020B0604020202020204" pitchFamily="34" charset="0"/>
              <a:buChar char="•"/>
            </a:pPr>
            <a:r>
              <a:rPr lang="en-US" dirty="0"/>
              <a:t>La imagen a la derecha es otro ejemplo de las diferencias del color del agua y observe lo </a:t>
            </a:r>
            <a:r>
              <a:rPr lang="en-US" dirty="0" err="1"/>
              <a:t>más</a:t>
            </a:r>
            <a:r>
              <a:rPr lang="en-US" dirty="0"/>
              <a:t> </a:t>
            </a:r>
            <a:r>
              <a:rPr lang="en-US" dirty="0" err="1"/>
              <a:t>fácil</a:t>
            </a:r>
            <a:r>
              <a:rPr lang="en-US" dirty="0"/>
              <a:t> que se </a:t>
            </a:r>
            <a:r>
              <a:rPr lang="en-US" dirty="0" err="1"/>
              <a:t>puede</a:t>
            </a:r>
            <a:r>
              <a:rPr lang="en-US" dirty="0"/>
              <a:t> </a:t>
            </a:r>
            <a:r>
              <a:rPr lang="en-US" dirty="0" err="1"/>
              <a:t>observar</a:t>
            </a:r>
            <a:r>
              <a:rPr lang="en-US" dirty="0"/>
              <a:t> </a:t>
            </a:r>
            <a:r>
              <a:rPr lang="en-US" dirty="0" err="1"/>
              <a:t>esta</a:t>
            </a:r>
            <a:r>
              <a:rPr lang="en-US" dirty="0"/>
              <a:t> </a:t>
            </a:r>
            <a:r>
              <a:rPr lang="en-US" dirty="0" err="1"/>
              <a:t>corriente</a:t>
            </a:r>
            <a:r>
              <a:rPr lang="en-US" dirty="0"/>
              <a:t> </a:t>
            </a:r>
            <a:r>
              <a:rPr lang="en-US" dirty="0" err="1"/>
              <a:t>debido</a:t>
            </a:r>
            <a:r>
              <a:rPr lang="en-US" dirty="0"/>
              <a:t> a una </a:t>
            </a:r>
            <a:r>
              <a:rPr lang="en-US" dirty="0" err="1"/>
              <a:t>posición</a:t>
            </a:r>
            <a:r>
              <a:rPr lang="en-US" dirty="0"/>
              <a:t> </a:t>
            </a:r>
            <a:r>
              <a:rPr lang="en-US" dirty="0" err="1"/>
              <a:t>más</a:t>
            </a:r>
            <a:r>
              <a:rPr lang="en-US" dirty="0"/>
              <a:t> alta</a:t>
            </a:r>
          </a:p>
        </p:txBody>
      </p:sp>
      <p:sp>
        <p:nvSpPr>
          <p:cNvPr id="4" name="Slide Number Placeholder 3"/>
          <p:cNvSpPr>
            <a:spLocks noGrp="1"/>
          </p:cNvSpPr>
          <p:nvPr>
            <p:ph type="sldNum" sz="quarter" idx="5"/>
          </p:nvPr>
        </p:nvSpPr>
        <p:spPr/>
        <p:txBody>
          <a:bodyPr/>
          <a:lstStyle/>
          <a:p>
            <a:fld id="{37DF3545-C2C5-4371-AFCD-DD1B539072A1}" type="slidenum">
              <a:rPr lang="en-US" smtClean="0"/>
              <a:t>10</a:t>
            </a:fld>
            <a:endParaRPr lang="en-US"/>
          </a:p>
        </p:txBody>
      </p:sp>
    </p:spTree>
    <p:extLst>
      <p:ext uri="{BB962C8B-B14F-4D97-AF65-F5344CB8AC3E}">
        <p14:creationId xmlns:p14="http://schemas.microsoft.com/office/powerpoint/2010/main" val="158518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Puede</a:t>
            </a:r>
            <a:r>
              <a:rPr lang="en-US" b="1" dirty="0"/>
              <a:t> </a:t>
            </a:r>
            <a:r>
              <a:rPr lang="en-US" b="1" dirty="0" err="1"/>
              <a:t>encontrar</a:t>
            </a:r>
            <a:r>
              <a:rPr lang="en-US" b="1" dirty="0"/>
              <a:t> la </a:t>
            </a:r>
            <a:r>
              <a:rPr lang="en-US" b="1" dirty="0" err="1"/>
              <a:t>corriente</a:t>
            </a:r>
            <a:r>
              <a:rPr lang="en-US" b="1" dirty="0"/>
              <a:t> marina</a:t>
            </a:r>
            <a:r>
              <a:rPr dirty="0"/>
              <a:t> </a:t>
            </a:r>
            <a:r>
              <a:rPr lang="en-US" b="1" dirty="0"/>
              <a:t>-</a:t>
            </a:r>
            <a:r>
              <a:rPr dirty="0"/>
              <a:t> </a:t>
            </a:r>
            <a:r>
              <a:rPr lang="en-US" b="1" dirty="0"/>
              <a:t>DOS del ejercicio</a:t>
            </a:r>
            <a:endParaRPr lang="en-US" dirty="0"/>
          </a:p>
          <a:p>
            <a:endParaRPr lang="en-US" dirty="0"/>
          </a:p>
          <a:p>
            <a:pPr rtl="0">
              <a:spcBef>
                <a:spcPts val="0"/>
              </a:spcBef>
              <a:spcAft>
                <a:spcPts val="0"/>
              </a:spcAft>
            </a:pPr>
            <a:r>
              <a:rPr lang="en-US" sz="1800" b="0" i="1" u="none" strike="noStrike" dirty="0">
                <a:solidFill>
                  <a:srgbClr val="000000"/>
                </a:solidFill>
                <a:effectLst/>
                <a:latin typeface="Calibri" panose="020F0502020204030204" pitchFamily="34" charset="0"/>
              </a:rPr>
              <a:t>Note: This slide has built in transitions that need to be advanced by hitting the spacebar, or a mouse or clicker, after you ask the initial question.</a:t>
            </a:r>
            <a:endParaRPr lang="en-US" sz="1800" b="0" i="1" dirty="0">
              <a:effectLst/>
            </a:endParaRPr>
          </a:p>
          <a:p>
            <a:endParaRPr lang="en-US" dirty="0"/>
          </a:p>
          <a:p>
            <a:pPr marL="171450" indent="-171450">
              <a:buFont typeface="Arial" panose="020B0604020202020204" pitchFamily="34" charset="0"/>
              <a:buChar char="•"/>
            </a:pPr>
            <a:r>
              <a:rPr lang="en-US" i="1" dirty="0"/>
              <a:t>&lt;Ask the audience if this rip current is located at “A, B, or C” and pause for a moment. After the pause hit the spacebar</a:t>
            </a:r>
            <a:r>
              <a:rPr lang="en-US" sz="1800" b="0" i="1" u="none" strike="noStrike" dirty="0">
                <a:solidFill>
                  <a:srgbClr val="000000"/>
                </a:solidFill>
                <a:effectLst/>
                <a:latin typeface="Calibri" panose="020F0502020204030204" pitchFamily="34" charset="0"/>
              </a:rPr>
              <a:t>, or a mouse or clicker,</a:t>
            </a:r>
            <a:r>
              <a:rPr lang="en-US" i="1" dirty="0"/>
              <a:t> to transition to the answer.&gt;</a:t>
            </a:r>
          </a:p>
          <a:p>
            <a:pPr marL="171450" indent="-171450">
              <a:buFont typeface="Arial" panose="020B0604020202020204" pitchFamily="34" charset="0"/>
              <a:buChar char="•"/>
            </a:pPr>
            <a:r>
              <a:rPr lang="en-US" dirty="0" err="1"/>
              <a:t>Éste</a:t>
            </a:r>
            <a:r>
              <a:rPr lang="en-US" dirty="0"/>
              <a:t> es un ejemplo de un área de </a:t>
            </a:r>
            <a:r>
              <a:rPr lang="en-US" dirty="0" err="1"/>
              <a:t>agua</a:t>
            </a:r>
            <a:r>
              <a:rPr lang="en-US" dirty="0"/>
              <a:t> aparentemente más </a:t>
            </a:r>
            <a:r>
              <a:rPr lang="en-US" dirty="0" err="1"/>
              <a:t>tranquila</a:t>
            </a:r>
            <a:r>
              <a:rPr lang="en-US" dirty="0"/>
              <a:t> y la </a:t>
            </a:r>
            <a:r>
              <a:rPr lang="en-US" dirty="0" err="1"/>
              <a:t>corriente</a:t>
            </a:r>
            <a:r>
              <a:rPr lang="en-US" dirty="0"/>
              <a:t> marina está </a:t>
            </a:r>
            <a:r>
              <a:rPr lang="en-US" dirty="0" err="1"/>
              <a:t>situada</a:t>
            </a:r>
            <a:r>
              <a:rPr lang="en-US" dirty="0"/>
              <a:t> </a:t>
            </a:r>
            <a:r>
              <a:rPr lang="en-US" dirty="0" err="1"/>
              <a:t>en</a:t>
            </a:r>
            <a:r>
              <a:rPr lang="en-US" dirty="0"/>
              <a:t> las </a:t>
            </a:r>
            <a:r>
              <a:rPr lang="en-US" dirty="0" err="1"/>
              <a:t>puntas</a:t>
            </a:r>
            <a:r>
              <a:rPr lang="en-US" dirty="0"/>
              <a:t> de las </a:t>
            </a:r>
            <a:r>
              <a:rPr lang="en-US" dirty="0" err="1"/>
              <a:t>flechas</a:t>
            </a:r>
            <a:r>
              <a:rPr lang="en-US" dirty="0"/>
              <a:t> </a:t>
            </a:r>
            <a:r>
              <a:rPr lang="en-US" dirty="0" err="1"/>
              <a:t>marcadas</a:t>
            </a:r>
            <a:r>
              <a:rPr lang="en-US" dirty="0"/>
              <a:t> con "C".</a:t>
            </a:r>
          </a:p>
          <a:p>
            <a:pPr marL="171450" indent="-171450">
              <a:buFont typeface="Arial" panose="020B0604020202020204" pitchFamily="34" charset="0"/>
              <a:buChar char="•"/>
            </a:pPr>
            <a:r>
              <a:rPr lang="en-US" dirty="0"/>
              <a:t>Parece más </a:t>
            </a:r>
            <a:r>
              <a:rPr lang="en-US" dirty="0" err="1"/>
              <a:t>tranquila</a:t>
            </a:r>
            <a:r>
              <a:rPr lang="en-US" dirty="0"/>
              <a:t> el </a:t>
            </a:r>
            <a:r>
              <a:rPr lang="en-US" dirty="0" err="1"/>
              <a:t>agua</a:t>
            </a:r>
            <a:r>
              <a:rPr lang="en-US" dirty="0"/>
              <a:t> </a:t>
            </a:r>
            <a:r>
              <a:rPr lang="en-US" dirty="0" err="1"/>
              <a:t>porque</a:t>
            </a:r>
            <a:r>
              <a:rPr lang="en-US" dirty="0"/>
              <a:t> las </a:t>
            </a:r>
            <a:r>
              <a:rPr lang="en-US" dirty="0" err="1"/>
              <a:t>olas</a:t>
            </a:r>
            <a:r>
              <a:rPr lang="en-US" dirty="0"/>
              <a:t> </a:t>
            </a:r>
            <a:r>
              <a:rPr lang="en-US" dirty="0" err="1"/>
              <a:t>rompen</a:t>
            </a:r>
            <a:r>
              <a:rPr lang="en-US" dirty="0"/>
              <a:t> </a:t>
            </a:r>
            <a:r>
              <a:rPr lang="en-US" dirty="0" err="1"/>
              <a:t>cuando</a:t>
            </a:r>
            <a:r>
              <a:rPr lang="en-US" dirty="0"/>
              <a:t> pegan el </a:t>
            </a:r>
            <a:r>
              <a:rPr lang="en-US" dirty="0" err="1"/>
              <a:t>agua</a:t>
            </a:r>
            <a:r>
              <a:rPr lang="en-US" dirty="0"/>
              <a:t> </a:t>
            </a:r>
            <a:r>
              <a:rPr lang="en-US" dirty="0" err="1"/>
              <a:t>menos</a:t>
            </a:r>
            <a:r>
              <a:rPr lang="en-US" dirty="0"/>
              <a:t> profunda, </a:t>
            </a:r>
            <a:r>
              <a:rPr lang="en-US" dirty="0" err="1"/>
              <a:t>pero</a:t>
            </a:r>
            <a:r>
              <a:rPr lang="en-US" dirty="0"/>
              <a:t> los </a:t>
            </a:r>
            <a:r>
              <a:rPr lang="en-US" dirty="0" err="1"/>
              <a:t>canales</a:t>
            </a:r>
            <a:r>
              <a:rPr lang="en-US" dirty="0"/>
              <a:t> de las </a:t>
            </a:r>
            <a:r>
              <a:rPr lang="en-US" dirty="0" err="1"/>
              <a:t>correintes</a:t>
            </a:r>
            <a:r>
              <a:rPr lang="en-US" dirty="0"/>
              <a:t> de </a:t>
            </a:r>
            <a:r>
              <a:rPr lang="en-US" dirty="0" err="1"/>
              <a:t>resaca</a:t>
            </a:r>
            <a:r>
              <a:rPr lang="en-US" dirty="0"/>
              <a:t> son típicamente más profundas que áreas adyacentes, así que las ondas no se rompen allí.</a:t>
            </a:r>
          </a:p>
          <a:p>
            <a:pPr marL="171450" indent="-171450">
              <a:buFont typeface="Arial" panose="020B0604020202020204" pitchFamily="34" charset="0"/>
              <a:buChar char="•"/>
            </a:pPr>
            <a:r>
              <a:rPr lang="en-US" dirty="0"/>
              <a:t>Las </a:t>
            </a:r>
            <a:r>
              <a:rPr lang="en-US" dirty="0" err="1"/>
              <a:t>olas</a:t>
            </a:r>
            <a:r>
              <a:rPr lang="en-US" dirty="0"/>
              <a:t> </a:t>
            </a:r>
            <a:r>
              <a:rPr lang="en-US" dirty="0" err="1"/>
              <a:t>rompientes</a:t>
            </a:r>
            <a:r>
              <a:rPr lang="en-US" dirty="0"/>
              <a:t> son una </a:t>
            </a:r>
            <a:r>
              <a:rPr lang="en-US" dirty="0" err="1"/>
              <a:t>pista</a:t>
            </a:r>
            <a:r>
              <a:rPr lang="en-US" dirty="0"/>
              <a:t> para la </a:t>
            </a:r>
            <a:r>
              <a:rPr lang="en-US" dirty="0" err="1"/>
              <a:t>ubicación</a:t>
            </a:r>
            <a:r>
              <a:rPr lang="en-US" dirty="0"/>
              <a:t> general de bancos de arena, mientras que el área que no tiene </a:t>
            </a:r>
            <a:r>
              <a:rPr lang="en-US" dirty="0" err="1"/>
              <a:t>ninguna</a:t>
            </a:r>
            <a:r>
              <a:rPr lang="en-US" dirty="0"/>
              <a:t> </a:t>
            </a:r>
            <a:r>
              <a:rPr lang="en-US" dirty="0" err="1"/>
              <a:t>ola</a:t>
            </a:r>
            <a:r>
              <a:rPr lang="en-US" dirty="0"/>
              <a:t> </a:t>
            </a:r>
            <a:r>
              <a:rPr lang="en-US" dirty="0" err="1"/>
              <a:t>rompiente</a:t>
            </a:r>
            <a:r>
              <a:rPr lang="en-US" dirty="0"/>
              <a:t> es una pista en cuanto a donde encontrar la </a:t>
            </a:r>
            <a:r>
              <a:rPr lang="en-US" dirty="0" err="1"/>
              <a:t>corriente</a:t>
            </a:r>
            <a:r>
              <a:rPr lang="en-US" dirty="0"/>
              <a:t> marina</a:t>
            </a:r>
          </a:p>
          <a:p>
            <a:pPr marL="171450" indent="-171450">
              <a:buFont typeface="Arial" panose="020B0604020202020204" pitchFamily="34" charset="0"/>
              <a:buChar char="•"/>
            </a:pPr>
            <a:r>
              <a:rPr lang="en-US" dirty="0"/>
              <a:t>Nota:</a:t>
            </a:r>
            <a:r>
              <a:rPr dirty="0"/>
              <a:t> </a:t>
            </a:r>
            <a:r>
              <a:rPr lang="en-US" dirty="0"/>
              <a:t>Esta </a:t>
            </a:r>
            <a:r>
              <a:rPr lang="en-US" dirty="0" err="1"/>
              <a:t>corriente</a:t>
            </a:r>
            <a:r>
              <a:rPr lang="en-US" dirty="0"/>
              <a:t> </a:t>
            </a:r>
            <a:r>
              <a:rPr lang="en-US" dirty="0" err="1"/>
              <a:t>larga</a:t>
            </a:r>
            <a:r>
              <a:rPr lang="en-US" dirty="0"/>
              <a:t> de </a:t>
            </a:r>
            <a:r>
              <a:rPr lang="en-US" dirty="0" err="1"/>
              <a:t>resaca</a:t>
            </a:r>
            <a:r>
              <a:rPr lang="en-US" dirty="0"/>
              <a:t> se </a:t>
            </a:r>
            <a:r>
              <a:rPr lang="en-US" dirty="0" err="1"/>
              <a:t>extiende</a:t>
            </a:r>
            <a:r>
              <a:rPr lang="en-US" dirty="0"/>
              <a:t> por zona entera de la resaca, pero </a:t>
            </a:r>
            <a:r>
              <a:rPr lang="en-US" dirty="0" err="1"/>
              <a:t>porque</a:t>
            </a:r>
            <a:r>
              <a:rPr lang="en-US" dirty="0"/>
              <a:t> </a:t>
            </a:r>
            <a:r>
              <a:rPr lang="en-US" dirty="0" err="1"/>
              <a:t>esta</a:t>
            </a:r>
            <a:r>
              <a:rPr lang="en-US" dirty="0"/>
              <a:t> </a:t>
            </a:r>
            <a:r>
              <a:rPr lang="en-US" dirty="0" err="1"/>
              <a:t>orientada</a:t>
            </a:r>
            <a:r>
              <a:rPr lang="en-US" dirty="0"/>
              <a:t> de forma diagonal a la </a:t>
            </a:r>
            <a:r>
              <a:rPr lang="en-US" dirty="0" err="1"/>
              <a:t>orilla</a:t>
            </a:r>
            <a:r>
              <a:rPr lang="en-US" dirty="0"/>
              <a:t>, una persona que nada </a:t>
            </a:r>
            <a:r>
              <a:rPr lang="en-US" dirty="0" err="1"/>
              <a:t>directamente</a:t>
            </a:r>
            <a:r>
              <a:rPr lang="en-US" dirty="0"/>
              <a:t> </a:t>
            </a:r>
            <a:r>
              <a:rPr lang="en-US" dirty="0" err="1"/>
              <a:t>hacia</a:t>
            </a:r>
            <a:r>
              <a:rPr lang="en-US" dirty="0"/>
              <a:t> la </a:t>
            </a:r>
            <a:r>
              <a:rPr lang="en-US" dirty="0" err="1"/>
              <a:t>orilla</a:t>
            </a:r>
            <a:r>
              <a:rPr lang="en-US" dirty="0"/>
              <a:t> </a:t>
            </a:r>
            <a:r>
              <a:rPr lang="en-US" dirty="0" err="1"/>
              <a:t>puede</a:t>
            </a:r>
            <a:r>
              <a:rPr lang="en-US" dirty="0"/>
              <a:t> </a:t>
            </a:r>
            <a:r>
              <a:rPr lang="en-US" dirty="0" err="1"/>
              <a:t>nadar</a:t>
            </a:r>
            <a:r>
              <a:rPr lang="en-US" dirty="0"/>
              <a:t> a </a:t>
            </a:r>
            <a:r>
              <a:rPr lang="en-US" dirty="0" err="1"/>
              <a:t>través</a:t>
            </a:r>
            <a:r>
              <a:rPr lang="en-US" dirty="0"/>
              <a:t> de la </a:t>
            </a:r>
            <a:r>
              <a:rPr lang="en-US" dirty="0" err="1"/>
              <a:t>corriente</a:t>
            </a:r>
            <a:r>
              <a:rPr lang="en-US" dirty="0"/>
              <a:t> </a:t>
            </a:r>
            <a:r>
              <a:rPr lang="en-US" dirty="0" err="1"/>
              <a:t>en</a:t>
            </a:r>
            <a:r>
              <a:rPr lang="en-US" dirty="0"/>
              <a:t> </a:t>
            </a:r>
            <a:r>
              <a:rPr lang="en-US" dirty="0" err="1"/>
              <a:t>vez</a:t>
            </a:r>
            <a:r>
              <a:rPr lang="en-US" dirty="0"/>
              <a:t> de </a:t>
            </a:r>
            <a:r>
              <a:rPr lang="en-US" dirty="0" err="1"/>
              <a:t>en</a:t>
            </a:r>
            <a:r>
              <a:rPr lang="en-US" dirty="0"/>
              <a:t> contra de ella.</a:t>
            </a:r>
            <a:r>
              <a:rPr dirty="0"/>
              <a:t> </a:t>
            </a:r>
          </a:p>
          <a:p>
            <a:pPr marL="171450" indent="-171450">
              <a:buFont typeface="Arial" panose="020B0604020202020204" pitchFamily="34" charset="0"/>
              <a:buChar char="•"/>
            </a:pPr>
            <a:r>
              <a:rPr lang="en-US" dirty="0"/>
              <a:t>¡Los </a:t>
            </a:r>
            <a:r>
              <a:rPr lang="en-US" dirty="0" err="1"/>
              <a:t>lugares</a:t>
            </a:r>
            <a:r>
              <a:rPr lang="en-US" dirty="0"/>
              <a:t> </a:t>
            </a:r>
            <a:r>
              <a:rPr lang="en-US" dirty="0" err="1"/>
              <a:t>donde</a:t>
            </a:r>
            <a:r>
              <a:rPr lang="en-US" dirty="0"/>
              <a:t> las </a:t>
            </a:r>
            <a:r>
              <a:rPr lang="en-US" dirty="0" err="1"/>
              <a:t>olas</a:t>
            </a:r>
            <a:r>
              <a:rPr lang="en-US" dirty="0"/>
              <a:t> no </a:t>
            </a:r>
            <a:r>
              <a:rPr lang="en-US" dirty="0" err="1"/>
              <a:t>están</a:t>
            </a:r>
            <a:r>
              <a:rPr lang="en-US" dirty="0"/>
              <a:t> rompiendo pueden parecer </a:t>
            </a:r>
            <a:r>
              <a:rPr lang="en-US" dirty="0" err="1"/>
              <a:t>como</a:t>
            </a:r>
            <a:r>
              <a:rPr lang="en-US" dirty="0"/>
              <a:t> </a:t>
            </a:r>
            <a:r>
              <a:rPr lang="en-US" dirty="0" err="1"/>
              <a:t>lugares</a:t>
            </a:r>
            <a:r>
              <a:rPr lang="en-US" dirty="0"/>
              <a:t> </a:t>
            </a:r>
            <a:r>
              <a:rPr lang="en-US" dirty="0" err="1"/>
              <a:t>buenos</a:t>
            </a:r>
            <a:r>
              <a:rPr lang="en-US" dirty="0"/>
              <a:t> para </a:t>
            </a:r>
            <a:r>
              <a:rPr lang="en-US" dirty="0" err="1"/>
              <a:t>nadar</a:t>
            </a:r>
            <a:r>
              <a:rPr lang="en-US" dirty="0"/>
              <a:t>, </a:t>
            </a:r>
            <a:r>
              <a:rPr lang="en-US" dirty="0" err="1"/>
              <a:t>pero</a:t>
            </a:r>
            <a:r>
              <a:rPr lang="en-US" dirty="0"/>
              <a:t> a lo </a:t>
            </a:r>
            <a:r>
              <a:rPr lang="en-US" dirty="0" err="1"/>
              <a:t>contrario</a:t>
            </a:r>
            <a:r>
              <a:rPr lang="en-US" dirty="0"/>
              <a:t> no </a:t>
            </a:r>
            <a:r>
              <a:rPr lang="en-US" dirty="0" err="1"/>
              <a:t>pueden</a:t>
            </a:r>
            <a:r>
              <a:rPr lang="en-US" dirty="0"/>
              <a:t> ser </a:t>
            </a:r>
            <a:r>
              <a:rPr lang="en-US" dirty="0" err="1"/>
              <a:t>seguros</a:t>
            </a:r>
            <a:r>
              <a:rPr lang="en-US" dirty="0"/>
              <a:t> </a:t>
            </a:r>
            <a:r>
              <a:rPr lang="en-US" dirty="0" err="1"/>
              <a:t>en</a:t>
            </a:r>
            <a:r>
              <a:rPr lang="en-US" dirty="0"/>
              <a:t> </a:t>
            </a:r>
            <a:r>
              <a:rPr lang="en-US" dirty="0" err="1"/>
              <a:t>absoluto</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Pues</a:t>
            </a:r>
            <a:r>
              <a:rPr lang="en-US" dirty="0"/>
              <a:t> </a:t>
            </a:r>
            <a:r>
              <a:rPr lang="en-US" dirty="0" err="1"/>
              <a:t>como</a:t>
            </a:r>
            <a:r>
              <a:rPr lang="en-US" dirty="0"/>
              <a:t> </a:t>
            </a:r>
            <a:r>
              <a:rPr lang="en-US" dirty="0" err="1"/>
              <a:t>este</a:t>
            </a:r>
            <a:r>
              <a:rPr lang="en-US" dirty="0"/>
              <a:t> </a:t>
            </a:r>
            <a:r>
              <a:rPr lang="en-US" dirty="0" err="1"/>
              <a:t>ejemplo</a:t>
            </a:r>
            <a:r>
              <a:rPr lang="en-US" dirty="0"/>
              <a:t> </a:t>
            </a:r>
            <a:r>
              <a:rPr lang="en-US" dirty="0" err="1"/>
              <a:t>indica</a:t>
            </a:r>
            <a:r>
              <a:rPr lang="en-US" dirty="0"/>
              <a:t>, </a:t>
            </a:r>
            <a:r>
              <a:rPr lang="en-US" sz="1800" b="0" i="0" u="none" strike="noStrike" dirty="0">
                <a:solidFill>
                  <a:srgbClr val="000000"/>
                </a:solidFill>
                <a:effectLst/>
                <a:latin typeface="Calibri" panose="020F0502020204030204" pitchFamily="34" charset="0"/>
              </a:rPr>
              <a:t>no todas las </a:t>
            </a:r>
            <a:r>
              <a:rPr lang="en-US" sz="1800" b="0" i="0" u="none" strike="noStrike" dirty="0" err="1">
                <a:solidFill>
                  <a:srgbClr val="000000"/>
                </a:solidFill>
                <a:effectLst/>
                <a:latin typeface="Calibri" panose="020F0502020204030204" pitchFamily="34" charset="0"/>
              </a:rPr>
              <a:t>corrientes</a:t>
            </a:r>
            <a:r>
              <a:rPr lang="en-US" sz="1800" b="0" i="0" u="none" strike="noStrike" dirty="0">
                <a:solidFill>
                  <a:srgbClr val="000000"/>
                </a:solidFill>
                <a:effectLst/>
                <a:latin typeface="Calibri" panose="020F0502020204030204" pitchFamily="34" charset="0"/>
              </a:rPr>
              <a:t> marinas son perfectamente perpendiculares a </a:t>
            </a:r>
            <a:r>
              <a:rPr dirty="0"/>
              <a:t>la </a:t>
            </a:r>
            <a:r>
              <a:rPr lang="en-US" sz="1800" b="0" i="0" u="none" strike="noStrike" dirty="0" err="1">
                <a:solidFill>
                  <a:srgbClr val="000000"/>
                </a:solidFill>
                <a:effectLst/>
                <a:latin typeface="Calibri" panose="020F0502020204030204" pitchFamily="34" charset="0"/>
              </a:rPr>
              <a:t>orilla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algunos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pueden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estar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orienteados</a:t>
            </a:r>
            <a:r>
              <a:rPr lang="en-US" sz="1800" b="0" i="0" u="none" strike="noStrike" dirty="0">
                <a:solidFill>
                  <a:srgbClr val="000000"/>
                </a:solidFill>
                <a:effectLst/>
                <a:latin typeface="Calibri" panose="020F0502020204030204" pitchFamily="34" charset="0"/>
              </a:rPr>
              <a:t> a un </a:t>
            </a:r>
            <a:r>
              <a:rPr lang="en-US" sz="1800" b="0" i="0" u="none" strike="noStrike" dirty="0" err="1">
                <a:solidFill>
                  <a:srgbClr val="000000"/>
                </a:solidFill>
                <a:effectLst/>
                <a:latin typeface="Calibri" panose="020F0502020204030204" pitchFamily="34" charset="0"/>
              </a:rPr>
              <a:t>ángulo</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desde</a:t>
            </a:r>
            <a:r>
              <a:rPr lang="en-US" sz="1800" b="0" i="0" u="none" strike="noStrike" dirty="0">
                <a:solidFill>
                  <a:srgbClr val="000000"/>
                </a:solidFill>
                <a:effectLst/>
                <a:latin typeface="Calibri" panose="020F0502020204030204" pitchFamily="34" charset="0"/>
              </a:rPr>
              <a:t> la </a:t>
            </a:r>
            <a:r>
              <a:rPr lang="en-US" sz="1800" b="0" i="0" u="none" strike="noStrike" dirty="0" err="1">
                <a:solidFill>
                  <a:srgbClr val="000000"/>
                </a:solidFill>
                <a:effectLst/>
                <a:latin typeface="Calibri" panose="020F0502020204030204" pitchFamily="34" charset="0"/>
              </a:rPr>
              <a:t>orilla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hacia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afuera</a:t>
            </a:r>
            <a:endParaRPr lang="en-US" sz="1800" b="0" i="0" u="none" strike="noStrike" dirty="0">
              <a:solidFill>
                <a:srgbClr val="000000"/>
              </a:solidFill>
              <a:effectLst/>
              <a:latin typeface="Calibri" panose="020F0502020204030204" pitchFamily="34" charset="0"/>
            </a:endParaRP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11</a:t>
            </a:fld>
            <a:endParaRPr lang="en-US"/>
          </a:p>
        </p:txBody>
      </p:sp>
    </p:spTree>
    <p:extLst>
      <p:ext uri="{BB962C8B-B14F-4D97-AF65-F5344CB8AC3E}">
        <p14:creationId xmlns:p14="http://schemas.microsoft.com/office/powerpoint/2010/main" val="356890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Puede</a:t>
            </a:r>
            <a:r>
              <a:rPr lang="en-US" b="1" dirty="0"/>
              <a:t> </a:t>
            </a:r>
            <a:r>
              <a:rPr lang="en-US" b="1" dirty="0" err="1"/>
              <a:t>encontrar</a:t>
            </a:r>
            <a:r>
              <a:rPr lang="en-US" b="1" dirty="0"/>
              <a:t> la </a:t>
            </a:r>
            <a:r>
              <a:rPr lang="en-US" b="1" dirty="0" err="1"/>
              <a:t>corriente</a:t>
            </a:r>
            <a:r>
              <a:rPr lang="en-US" b="1" dirty="0"/>
              <a:t> marina</a:t>
            </a:r>
            <a:r>
              <a:rPr dirty="0"/>
              <a:t> </a:t>
            </a:r>
            <a:r>
              <a:rPr lang="en-US" b="1" dirty="0"/>
              <a:t>-</a:t>
            </a:r>
            <a:r>
              <a:rPr dirty="0"/>
              <a:t> </a:t>
            </a:r>
            <a:r>
              <a:rPr lang="en-US" b="1" dirty="0"/>
              <a:t>Tres del ejercicio</a:t>
            </a: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r>
              <a:rPr lang="en-US" sz="1800" b="0" i="1" u="none" strike="noStrike" dirty="0">
                <a:solidFill>
                  <a:srgbClr val="000000"/>
                </a:solidFill>
                <a:effectLst/>
                <a:latin typeface="Calibri" panose="020F0502020204030204" pitchFamily="34" charset="0"/>
              </a:rPr>
              <a:t>Note: This slide has built in transitions that need to be advanced by hitting the spacebar, or a mouse or clicker, after you ask the initial question.&gt;</a:t>
            </a:r>
            <a:endParaRPr lang="en-US" sz="1800" i="1" dirty="0"/>
          </a:p>
          <a:p>
            <a:pPr rtl="0" fontAlgn="base">
              <a:spcBef>
                <a:spcPts val="0"/>
              </a:spcBef>
              <a:spcAft>
                <a:spcPts val="0"/>
              </a:spcAft>
              <a:buFont typeface="Arial" panose="020B0604020202020204" pitchFamily="34" charset="0"/>
              <a:buNone/>
            </a:pPr>
            <a:endParaRPr lang="en-US" dirty="0"/>
          </a:p>
          <a:p>
            <a:pPr marL="171450" indent="-171450" rtl="0" fontAlgn="base">
              <a:spcBef>
                <a:spcPts val="0"/>
              </a:spcBef>
              <a:spcAft>
                <a:spcPts val="0"/>
              </a:spcAft>
              <a:buFont typeface="Arial" panose="020B0604020202020204" pitchFamily="34" charset="0"/>
              <a:buChar char="•"/>
            </a:pPr>
            <a:r>
              <a:rPr lang="en-US" i="1" dirty="0"/>
              <a:t>&lt;Ask the audience if this rip current is located at “A, B, or C” and pause for a moment. After the pause hit the spacebar, or a mouse or clicker, to transition to the answer.&gt;</a:t>
            </a:r>
          </a:p>
          <a:p>
            <a:pPr marL="171450" indent="-171450">
              <a:buFont typeface="Arial" panose="020B0604020202020204" pitchFamily="34" charset="0"/>
              <a:buChar char="•"/>
            </a:pPr>
            <a:r>
              <a:rPr lang="en-US" dirty="0" err="1"/>
              <a:t>Aquí</a:t>
            </a:r>
            <a:r>
              <a:rPr lang="en-US" dirty="0"/>
              <a:t> está otro ejemplo de una </a:t>
            </a:r>
            <a:r>
              <a:rPr lang="en-US" dirty="0" err="1"/>
              <a:t>corriente</a:t>
            </a:r>
            <a:r>
              <a:rPr lang="en-US" dirty="0"/>
              <a:t> marina </a:t>
            </a:r>
            <a:r>
              <a:rPr lang="en-US" dirty="0" err="1"/>
              <a:t>identificada</a:t>
            </a:r>
            <a:r>
              <a:rPr lang="en-US" dirty="0"/>
              <a:t> </a:t>
            </a:r>
            <a:r>
              <a:rPr lang="en-US" dirty="0" err="1"/>
              <a:t>en</a:t>
            </a:r>
            <a:r>
              <a:rPr lang="en-US" dirty="0"/>
              <a:t> un área sin </a:t>
            </a:r>
            <a:r>
              <a:rPr lang="en-US" dirty="0" err="1"/>
              <a:t>olas</a:t>
            </a:r>
            <a:r>
              <a:rPr lang="en-US" dirty="0"/>
              <a:t> </a:t>
            </a:r>
            <a:r>
              <a:rPr lang="en-US" dirty="0" err="1"/>
              <a:t>rompientes</a:t>
            </a:r>
            <a:r>
              <a:rPr lang="en-US" dirty="0"/>
              <a:t> </a:t>
            </a:r>
            <a:r>
              <a:rPr lang="en-US" dirty="0" err="1"/>
              <a:t>situado</a:t>
            </a:r>
            <a:r>
              <a:rPr lang="en-US" dirty="0"/>
              <a:t> en "B".</a:t>
            </a:r>
            <a:r>
              <a:rPr dirty="0"/>
              <a:t>  </a:t>
            </a:r>
            <a:r>
              <a:rPr lang="en-US" dirty="0"/>
              <a:t>Nota que las dos personas </a:t>
            </a:r>
            <a:r>
              <a:rPr lang="en-US" dirty="0" err="1"/>
              <a:t>en</a:t>
            </a:r>
            <a:r>
              <a:rPr lang="en-US" dirty="0"/>
              <a:t> la </a:t>
            </a:r>
            <a:r>
              <a:rPr lang="en-US" dirty="0" err="1"/>
              <a:t>orilla</a:t>
            </a:r>
            <a:r>
              <a:rPr lang="en-US" dirty="0"/>
              <a:t> </a:t>
            </a:r>
            <a:r>
              <a:rPr lang="en-US" dirty="0" err="1"/>
              <a:t>pueden</a:t>
            </a:r>
            <a:r>
              <a:rPr lang="en-US" dirty="0"/>
              <a:t> estar totalmente inconscientes de la </a:t>
            </a:r>
            <a:r>
              <a:rPr lang="en-US" dirty="0" err="1"/>
              <a:t>presencia</a:t>
            </a:r>
            <a:r>
              <a:rPr lang="en-US" dirty="0"/>
              <a:t> de </a:t>
            </a:r>
            <a:r>
              <a:rPr lang="en-US" dirty="0" err="1"/>
              <a:t>esta</a:t>
            </a:r>
            <a:r>
              <a:rPr lang="en-US" dirty="0"/>
              <a:t> </a:t>
            </a:r>
            <a:r>
              <a:rPr lang="en-US" dirty="0" err="1"/>
              <a:t>corriente</a:t>
            </a:r>
            <a:r>
              <a:rPr lang="en-US" dirty="0"/>
              <a:t> marina y por tanto </a:t>
            </a:r>
            <a:r>
              <a:rPr lang="en-US" dirty="0" err="1"/>
              <a:t>puedan</a:t>
            </a:r>
            <a:r>
              <a:rPr lang="en-US" dirty="0"/>
              <a:t> </a:t>
            </a:r>
            <a:r>
              <a:rPr lang="en-US" dirty="0" err="1"/>
              <a:t>entrar</a:t>
            </a:r>
            <a:r>
              <a:rPr lang="en-US" dirty="0"/>
              <a:t> al </a:t>
            </a:r>
            <a:r>
              <a:rPr lang="en-US" dirty="0" err="1"/>
              <a:t>agua</a:t>
            </a:r>
            <a:r>
              <a:rPr lang="en-US" dirty="0"/>
              <a:t> </a:t>
            </a:r>
            <a:r>
              <a:rPr lang="en-US" dirty="0" err="1"/>
              <a:t>en</a:t>
            </a:r>
            <a:r>
              <a:rPr lang="en-US" dirty="0"/>
              <a:t> la zona de la </a:t>
            </a:r>
            <a:r>
              <a:rPr lang="en-US" dirty="0" err="1"/>
              <a:t>corriente</a:t>
            </a:r>
            <a:endParaRPr lang="en-US" dirty="0"/>
          </a:p>
          <a:p>
            <a:pPr marL="171450" indent="-171450">
              <a:buFont typeface="Arial" panose="020B0604020202020204" pitchFamily="34" charset="0"/>
              <a:buChar char="•"/>
            </a:pPr>
            <a:r>
              <a:rPr lang="en-US" dirty="0"/>
              <a:t>La </a:t>
            </a:r>
            <a:r>
              <a:rPr lang="en-US" dirty="0" err="1"/>
              <a:t>espuma</a:t>
            </a:r>
            <a:r>
              <a:rPr lang="en-US" dirty="0"/>
              <a:t> </a:t>
            </a:r>
            <a:r>
              <a:rPr lang="en-US" dirty="0" err="1"/>
              <a:t>blanca</a:t>
            </a:r>
            <a:r>
              <a:rPr lang="en-US" dirty="0"/>
              <a:t> de las </a:t>
            </a:r>
            <a:r>
              <a:rPr lang="en-US" dirty="0" err="1"/>
              <a:t>olas</a:t>
            </a:r>
            <a:r>
              <a:rPr lang="en-US" dirty="0"/>
              <a:t> que rompen en el banco de arena a cada lado de la corriente de rasgón sería un </a:t>
            </a:r>
            <a:r>
              <a:rPr lang="en-US" dirty="0" err="1"/>
              <a:t>buen</a:t>
            </a:r>
            <a:r>
              <a:rPr lang="en-US" dirty="0"/>
              <a:t> </a:t>
            </a:r>
            <a:r>
              <a:rPr lang="en-US" dirty="0" err="1"/>
              <a:t>lugar</a:t>
            </a:r>
            <a:r>
              <a:rPr lang="en-US" dirty="0"/>
              <a:t> para nadar hacia </a:t>
            </a:r>
            <a:r>
              <a:rPr lang="en-US" dirty="0" err="1"/>
              <a:t>si</a:t>
            </a:r>
            <a:r>
              <a:rPr lang="en-US" dirty="0"/>
              <a:t> se </a:t>
            </a:r>
            <a:r>
              <a:rPr lang="en-US" dirty="0" err="1"/>
              <a:t>encuetra</a:t>
            </a:r>
            <a:r>
              <a:rPr lang="en-US" dirty="0"/>
              <a:t> </a:t>
            </a:r>
            <a:r>
              <a:rPr lang="en-US" dirty="0" err="1"/>
              <a:t>atrapado</a:t>
            </a:r>
            <a:r>
              <a:rPr lang="en-US" dirty="0"/>
              <a:t> </a:t>
            </a:r>
            <a:r>
              <a:rPr lang="en-US" dirty="0" err="1"/>
              <a:t>en</a:t>
            </a:r>
            <a:r>
              <a:rPr lang="en-US" dirty="0"/>
              <a:t> la </a:t>
            </a:r>
            <a:r>
              <a:rPr lang="en-US" dirty="0" err="1"/>
              <a:t>corriente</a:t>
            </a:r>
            <a:r>
              <a:rPr lang="en-US" dirty="0"/>
              <a:t> marina</a:t>
            </a:r>
          </a:p>
          <a:p>
            <a:pPr marL="171450" indent="-171450">
              <a:buFont typeface="Arial" panose="020B0604020202020204" pitchFamily="34" charset="0"/>
              <a:buChar char="•"/>
            </a:pPr>
            <a:r>
              <a:rPr lang="en-US" dirty="0" err="1"/>
              <a:t>Usted</a:t>
            </a:r>
            <a:r>
              <a:rPr lang="en-US" dirty="0"/>
              <a:t> </a:t>
            </a:r>
            <a:r>
              <a:rPr lang="en-US" dirty="0" err="1"/>
              <a:t>simplemente</a:t>
            </a:r>
            <a:r>
              <a:rPr lang="en-US" dirty="0"/>
              <a:t> </a:t>
            </a:r>
            <a:r>
              <a:rPr lang="en-US" dirty="0" err="1"/>
              <a:t>pueda</a:t>
            </a:r>
            <a:r>
              <a:rPr lang="en-US" dirty="0"/>
              <a:t> </a:t>
            </a:r>
            <a:r>
              <a:rPr lang="en-US" dirty="0" err="1"/>
              <a:t>pararse</a:t>
            </a:r>
            <a:r>
              <a:rPr lang="en-US" dirty="0"/>
              <a:t> y </a:t>
            </a:r>
            <a:r>
              <a:rPr lang="en-US" dirty="0" err="1"/>
              <a:t>dar</a:t>
            </a:r>
            <a:r>
              <a:rPr lang="en-US" dirty="0"/>
              <a:t> pie </a:t>
            </a:r>
            <a:r>
              <a:rPr lang="en-US" dirty="0" err="1"/>
              <a:t>si</a:t>
            </a:r>
            <a:r>
              <a:rPr lang="en-US" dirty="0"/>
              <a:t> </a:t>
            </a:r>
            <a:r>
              <a:rPr lang="en-US" dirty="0" err="1"/>
              <a:t>alcanza</a:t>
            </a:r>
            <a:r>
              <a:rPr lang="en-US" dirty="0"/>
              <a:t> el banco de arena</a:t>
            </a:r>
            <a:endParaRPr dirty="0"/>
          </a:p>
        </p:txBody>
      </p:sp>
      <p:sp>
        <p:nvSpPr>
          <p:cNvPr id="4" name="Slide Number Placeholder 3"/>
          <p:cNvSpPr>
            <a:spLocks noGrp="1"/>
          </p:cNvSpPr>
          <p:nvPr>
            <p:ph type="sldNum" sz="quarter" idx="5"/>
          </p:nvPr>
        </p:nvSpPr>
        <p:spPr/>
        <p:txBody>
          <a:bodyPr/>
          <a:lstStyle/>
          <a:p>
            <a:fld id="{37DF3545-C2C5-4371-AFCD-DD1B539072A1}" type="slidenum">
              <a:rPr lang="en-US" smtClean="0"/>
              <a:t>12</a:t>
            </a:fld>
            <a:endParaRPr lang="en-US"/>
          </a:p>
        </p:txBody>
      </p:sp>
    </p:spTree>
    <p:extLst>
      <p:ext uri="{BB962C8B-B14F-4D97-AF65-F5344CB8AC3E}">
        <p14:creationId xmlns:p14="http://schemas.microsoft.com/office/powerpoint/2010/main" val="171378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Puede</a:t>
            </a:r>
            <a:r>
              <a:rPr lang="en-US" b="1" dirty="0"/>
              <a:t> </a:t>
            </a:r>
            <a:r>
              <a:rPr lang="en-US" b="1" dirty="0" err="1"/>
              <a:t>encontrar</a:t>
            </a:r>
            <a:r>
              <a:rPr lang="en-US" b="1" dirty="0"/>
              <a:t> la </a:t>
            </a:r>
            <a:r>
              <a:rPr lang="en-US" b="1" dirty="0" err="1"/>
              <a:t>corriente</a:t>
            </a:r>
            <a:r>
              <a:rPr lang="en-US" b="1" dirty="0"/>
              <a:t> marina</a:t>
            </a:r>
            <a:r>
              <a:rPr dirty="0"/>
              <a:t> </a:t>
            </a:r>
            <a:r>
              <a:rPr lang="en-US" b="1" dirty="0"/>
              <a:t>-</a:t>
            </a:r>
            <a:r>
              <a:rPr dirty="0"/>
              <a:t> </a:t>
            </a:r>
            <a:r>
              <a:rPr lang="en-US" b="1" dirty="0"/>
              <a:t>Cuatro del ejercicio</a:t>
            </a: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r>
              <a:rPr lang="en-US" sz="1800" b="0" i="1" u="none" strike="noStrike" dirty="0">
                <a:solidFill>
                  <a:srgbClr val="000000"/>
                </a:solidFill>
                <a:effectLst/>
                <a:latin typeface="Calibri" panose="020F0502020204030204" pitchFamily="34" charset="0"/>
              </a:rPr>
              <a:t>Note: This slide has built in transitions that need to be advanced by hitting the spacebar, or a mouse or clicker, after you ask the initial question.&gt;</a:t>
            </a:r>
            <a:endParaRPr lang="en-US" sz="1800" i="1" dirty="0"/>
          </a:p>
          <a:p>
            <a:pPr rtl="0" fontAlgn="base">
              <a:spcBef>
                <a:spcPts val="0"/>
              </a:spcBef>
              <a:spcAft>
                <a:spcPts val="0"/>
              </a:spcAft>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&lt;Ask the audience if this rip current is located at “A, B, or C” and pause for a moment. After the pause hit the spacebar, or a mouse or clicker, to transition to the answer.&gt;</a:t>
            </a:r>
          </a:p>
          <a:p>
            <a:pPr marL="171450" indent="-171450">
              <a:buFont typeface="Arial" panose="020B0604020202020204" pitchFamily="34" charset="0"/>
              <a:buChar char="•"/>
            </a:pPr>
            <a:r>
              <a:rPr lang="en-US" dirty="0"/>
              <a:t>La </a:t>
            </a:r>
            <a:r>
              <a:rPr lang="en-US" dirty="0" err="1"/>
              <a:t>corriente</a:t>
            </a:r>
            <a:r>
              <a:rPr lang="en-US" dirty="0"/>
              <a:t> marina en este </a:t>
            </a:r>
            <a:r>
              <a:rPr lang="en-US" dirty="0" err="1"/>
              <a:t>cuadro</a:t>
            </a:r>
            <a:r>
              <a:rPr lang="en-US" dirty="0"/>
              <a:t> </a:t>
            </a:r>
            <a:r>
              <a:rPr lang="en-US" dirty="0" err="1"/>
              <a:t>esta</a:t>
            </a:r>
            <a:r>
              <a:rPr lang="en-US" dirty="0"/>
              <a:t> </a:t>
            </a:r>
            <a:r>
              <a:rPr lang="en-US" dirty="0" err="1"/>
              <a:t>localizada</a:t>
            </a:r>
            <a:r>
              <a:rPr lang="en-US" dirty="0"/>
              <a:t> en "A" y es más oscura que el </a:t>
            </a:r>
            <a:r>
              <a:rPr lang="en-US" dirty="0" err="1"/>
              <a:t>agua</a:t>
            </a:r>
            <a:r>
              <a:rPr lang="en-US" dirty="0"/>
              <a:t> </a:t>
            </a:r>
            <a:r>
              <a:rPr lang="en-US" dirty="0" err="1"/>
              <a:t>alrededor</a:t>
            </a:r>
            <a:r>
              <a:rPr lang="en-US" dirty="0"/>
              <a:t> que es </a:t>
            </a:r>
            <a:r>
              <a:rPr lang="en-US" dirty="0" err="1"/>
              <a:t>más</a:t>
            </a:r>
            <a:r>
              <a:rPr lang="en-US" dirty="0"/>
              <a:t> </a:t>
            </a:r>
            <a:r>
              <a:rPr lang="en-US" dirty="0" err="1"/>
              <a:t>clara</a:t>
            </a:r>
            <a:r>
              <a:rPr lang="en-US" dirty="0"/>
              <a:t> en cada </a:t>
            </a:r>
            <a:r>
              <a:rPr lang="en-US" dirty="0" err="1"/>
              <a:t>lado</a:t>
            </a:r>
            <a:r>
              <a:rPr lang="en-US" dirty="0"/>
              <a:t> de la </a:t>
            </a:r>
            <a:r>
              <a:rPr lang="en-US" dirty="0" err="1"/>
              <a:t>corriente</a:t>
            </a:r>
            <a:r>
              <a:rPr lang="en-US" dirty="0"/>
              <a:t> </a:t>
            </a:r>
            <a:r>
              <a:rPr lang="en-US" dirty="0" err="1"/>
              <a:t>porque</a:t>
            </a:r>
            <a:r>
              <a:rPr lang="en-US" dirty="0"/>
              <a:t> los bancos de arena </a:t>
            </a:r>
            <a:r>
              <a:rPr lang="en-US" dirty="0" err="1"/>
              <a:t>casi</a:t>
            </a:r>
            <a:r>
              <a:rPr lang="en-US" dirty="0"/>
              <a:t> </a:t>
            </a:r>
            <a:r>
              <a:rPr lang="en-US" dirty="0" err="1"/>
              <a:t>están</a:t>
            </a:r>
            <a:r>
              <a:rPr lang="en-US" dirty="0"/>
              <a:t> </a:t>
            </a:r>
            <a:r>
              <a:rPr lang="en-US" dirty="0" err="1"/>
              <a:t>expuestas</a:t>
            </a:r>
            <a:endParaRPr dirty="0"/>
          </a:p>
          <a:p>
            <a:pPr marL="171450" indent="-171450">
              <a:buFont typeface="Arial" panose="020B0604020202020204" pitchFamily="34" charset="0"/>
              <a:buChar char="•"/>
            </a:pPr>
            <a:r>
              <a:rPr lang="en-US" dirty="0"/>
              <a:t>Las </a:t>
            </a:r>
            <a:r>
              <a:rPr lang="en-US" dirty="0" err="1"/>
              <a:t>corrientes</a:t>
            </a:r>
            <a:r>
              <a:rPr lang="en-US" dirty="0"/>
              <a:t> </a:t>
            </a:r>
            <a:r>
              <a:rPr lang="en-US" dirty="0" err="1"/>
              <a:t>pueden</a:t>
            </a:r>
            <a:r>
              <a:rPr lang="en-US" dirty="0"/>
              <a:t> parecer más oscuros porque son más profundos comparados a los bancos de arena, la luz del sol le cuesta mas </a:t>
            </a:r>
            <a:r>
              <a:rPr lang="en-US" dirty="0" err="1"/>
              <a:t>trabajo</a:t>
            </a:r>
            <a:r>
              <a:rPr lang="en-US" dirty="0"/>
              <a:t> </a:t>
            </a:r>
            <a:r>
              <a:rPr lang="en-US" dirty="0" err="1"/>
              <a:t>penetrar</a:t>
            </a:r>
            <a:r>
              <a:rPr lang="en-US" dirty="0"/>
              <a:t> hasta el </a:t>
            </a:r>
            <a:r>
              <a:rPr lang="en-US" dirty="0" err="1"/>
              <a:t>fundo</a:t>
            </a:r>
            <a:r>
              <a:rPr lang="en-US" dirty="0"/>
              <a:t> </a:t>
            </a:r>
            <a:r>
              <a:rPr lang="en-US" dirty="0" err="1"/>
              <a:t>en</a:t>
            </a:r>
            <a:r>
              <a:rPr lang="en-US" dirty="0"/>
              <a:t> las áreas más profundas y por lo tanto aparece más oscuro comparado a las </a:t>
            </a:r>
            <a:r>
              <a:rPr lang="en-US" dirty="0" err="1"/>
              <a:t>áreas</a:t>
            </a:r>
            <a:r>
              <a:rPr lang="en-US" dirty="0"/>
              <a:t> de </a:t>
            </a:r>
            <a:r>
              <a:rPr lang="en-US" dirty="0" err="1"/>
              <a:t>menos</a:t>
            </a:r>
            <a:r>
              <a:rPr lang="en-US" dirty="0"/>
              <a:t> </a:t>
            </a:r>
            <a:r>
              <a:rPr lang="en-US" dirty="0" err="1"/>
              <a:t>profundidad</a:t>
            </a:r>
            <a:endParaRPr lang="en-US" dirty="0"/>
          </a:p>
          <a:p>
            <a:pPr marL="171450" indent="-171450">
              <a:buFont typeface="Arial" panose="020B0604020202020204" pitchFamily="34" charset="0"/>
              <a:buChar char="•"/>
            </a:pPr>
            <a:r>
              <a:rPr lang="en-US" i="1" dirty="0"/>
              <a:t>&lt;Also ask the audience to consider what they would do if they saw this rip current and saw the family enjoying time right in front of the rip. Hopefully someone would state that they would tell the family about the lurking danger and teach them how to spot the rip.&gt;</a:t>
            </a:r>
          </a:p>
        </p:txBody>
      </p:sp>
      <p:sp>
        <p:nvSpPr>
          <p:cNvPr id="4" name="Slide Number Placeholder 3"/>
          <p:cNvSpPr>
            <a:spLocks noGrp="1"/>
          </p:cNvSpPr>
          <p:nvPr>
            <p:ph type="sldNum" sz="quarter" idx="5"/>
          </p:nvPr>
        </p:nvSpPr>
        <p:spPr/>
        <p:txBody>
          <a:bodyPr/>
          <a:lstStyle/>
          <a:p>
            <a:fld id="{37DF3545-C2C5-4371-AFCD-DD1B539072A1}" type="slidenum">
              <a:rPr lang="en-US" smtClean="0"/>
              <a:t>13</a:t>
            </a:fld>
            <a:endParaRPr lang="en-US"/>
          </a:p>
        </p:txBody>
      </p:sp>
    </p:spTree>
    <p:extLst>
      <p:ext uri="{BB962C8B-B14F-4D97-AF65-F5344CB8AC3E}">
        <p14:creationId xmlns:p14="http://schemas.microsoft.com/office/powerpoint/2010/main" val="4171357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r>
            <a:r>
              <a:rPr lang="en-US" b="1" dirty="0" err="1"/>
              <a:t>Cuántas</a:t>
            </a:r>
            <a:r>
              <a:rPr lang="en-US" b="1" dirty="0"/>
              <a:t> </a:t>
            </a:r>
            <a:r>
              <a:rPr lang="en-US" b="1" dirty="0" err="1"/>
              <a:t>resacas</a:t>
            </a:r>
            <a:r>
              <a:rPr lang="en-US" b="1" dirty="0"/>
              <a:t> hay </a:t>
            </a:r>
            <a:r>
              <a:rPr lang="en-US" b="1" dirty="0" err="1"/>
              <a:t>en</a:t>
            </a:r>
            <a:r>
              <a:rPr lang="en-US" b="1" dirty="0"/>
              <a:t> esta imagen?</a:t>
            </a:r>
            <a:r>
              <a:rPr dirty="0"/>
              <a:t> </a:t>
            </a:r>
            <a:r>
              <a:rPr lang="en-US" b="1" dirty="0"/>
              <a:t>-</a:t>
            </a:r>
            <a:r>
              <a:rPr dirty="0"/>
              <a:t> </a:t>
            </a:r>
            <a:r>
              <a:rPr lang="en-US" b="1" dirty="0"/>
              <a:t>Cinco del ejercicio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dirty="0">
                <a:solidFill>
                  <a:srgbClr val="000000"/>
                </a:solidFill>
                <a:effectLst/>
                <a:latin typeface="Calibri" panose="020F0502020204030204" pitchFamily="34" charset="0"/>
              </a:rPr>
              <a:t>Note: This slide has built in transitions that need to be advanced by hitting the spacebar, or a mouse or clicker, after you ask the initial question.&gt;</a:t>
            </a:r>
            <a:endParaRPr lang="en-US" i="1"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i="1" dirty="0"/>
              <a:t>&lt;This is the last exercise - ask the audience how many rip currents they see in this picture and pause a moment. After the pause hit the spacebar, or a mouse or clicker, to transition to the answer.&gt; </a:t>
            </a:r>
          </a:p>
          <a:p>
            <a:pPr marL="171450" indent="-171450">
              <a:buFont typeface="Arial" panose="020B0604020202020204" pitchFamily="34" charset="0"/>
              <a:buChar char="•"/>
            </a:pPr>
            <a:r>
              <a:rPr lang="en-US" i="0" dirty="0"/>
              <a:t>Hay por lo menos </a:t>
            </a:r>
            <a:r>
              <a:rPr lang="en-US" i="0" dirty="0" err="1"/>
              <a:t>tres</a:t>
            </a:r>
            <a:r>
              <a:rPr lang="en-US" i="0" dirty="0"/>
              <a:t> </a:t>
            </a:r>
            <a:r>
              <a:rPr lang="en-US" i="0" dirty="0" err="1"/>
              <a:t>corrientes</a:t>
            </a:r>
            <a:r>
              <a:rPr lang="en-US" i="0" dirty="0"/>
              <a:t> marinas visibles en esta imagen (una en la izquierda, una en el centro, y una en la </a:t>
            </a:r>
            <a:r>
              <a:rPr lang="en-US" i="0" dirty="0" err="1"/>
              <a:t>distancia</a:t>
            </a:r>
            <a:r>
              <a:rPr lang="en-US" i="0" dirty="0"/>
              <a:t> a la </a:t>
            </a:r>
            <a:r>
              <a:rPr lang="en-US" i="0" dirty="0" err="1"/>
              <a:t>derecha</a:t>
            </a:r>
            <a:r>
              <a:rPr lang="en-US" i="0" dirty="0"/>
              <a:t> superior.</a:t>
            </a:r>
          </a:p>
          <a:p>
            <a:pPr marL="171450" indent="-171450">
              <a:buFont typeface="Arial" panose="020B0604020202020204" pitchFamily="34" charset="0"/>
              <a:buChar char="•"/>
            </a:pPr>
            <a:r>
              <a:rPr lang="en-US" dirty="0"/>
              <a:t>Esto es un ejemplo de los Grandes Lagos con multiples las </a:t>
            </a:r>
            <a:r>
              <a:rPr lang="en-US" dirty="0" err="1"/>
              <a:t>corrientes</a:t>
            </a:r>
            <a:r>
              <a:rPr lang="en-US" dirty="0"/>
              <a:t> marinas </a:t>
            </a:r>
            <a:r>
              <a:rPr lang="en-US" dirty="0" err="1"/>
              <a:t>identificadas</a:t>
            </a:r>
            <a:r>
              <a:rPr lang="en-US" dirty="0"/>
              <a:t> por diferencias en el color de agua causado por el sedimento que es llevado de la </a:t>
            </a:r>
            <a:r>
              <a:rPr lang="en-US" dirty="0" err="1"/>
              <a:t>orilla</a:t>
            </a:r>
            <a:r>
              <a:rPr lang="en-US" dirty="0"/>
              <a:t>.</a:t>
            </a:r>
            <a:r>
              <a:rPr dirty="0"/>
              <a:t> </a:t>
            </a:r>
            <a:r>
              <a:rPr lang="en-US" dirty="0"/>
              <a:t>Recuerde que las </a:t>
            </a:r>
            <a:r>
              <a:rPr lang="en-US" dirty="0" err="1"/>
              <a:t>corrientes</a:t>
            </a:r>
            <a:r>
              <a:rPr lang="en-US" dirty="0"/>
              <a:t> marinas pueden ocurrir a lo largo de la </a:t>
            </a:r>
            <a:r>
              <a:rPr lang="en-US" dirty="0" err="1"/>
              <a:t>orilla</a:t>
            </a:r>
            <a:r>
              <a:rPr lang="en-US" dirty="0"/>
              <a:t> de </a:t>
            </a:r>
            <a:r>
              <a:rPr lang="en-US" dirty="0" err="1"/>
              <a:t>cualquier</a:t>
            </a:r>
            <a:r>
              <a:rPr lang="en-US" dirty="0"/>
              <a:t> </a:t>
            </a:r>
            <a:r>
              <a:rPr lang="en-US" dirty="0" err="1"/>
              <a:t>cuerpo</a:t>
            </a:r>
            <a:r>
              <a:rPr lang="en-US" dirty="0"/>
              <a:t> de </a:t>
            </a:r>
            <a:r>
              <a:rPr lang="en-US" dirty="0" err="1"/>
              <a:t>agua</a:t>
            </a:r>
            <a:r>
              <a:rPr lang="en-US" dirty="0"/>
              <a:t> que </a:t>
            </a:r>
            <a:r>
              <a:rPr lang="en-US" dirty="0" err="1"/>
              <a:t>experimente</a:t>
            </a:r>
            <a:r>
              <a:rPr lang="en-US" dirty="0"/>
              <a:t> </a:t>
            </a:r>
            <a:r>
              <a:rPr lang="en-US" dirty="0" err="1"/>
              <a:t>olas</a:t>
            </a:r>
            <a:r>
              <a:rPr lang="en-US" dirty="0"/>
              <a:t> </a:t>
            </a:r>
            <a:r>
              <a:rPr lang="en-US" dirty="0" err="1"/>
              <a:t>rompientes</a:t>
            </a:r>
            <a:r>
              <a:rPr dirty="0"/>
              <a:t> </a:t>
            </a:r>
            <a:r>
              <a:rPr lang="en-US" dirty="0"/>
              <a:t>-</a:t>
            </a:r>
            <a:r>
              <a:rPr dirty="0"/>
              <a:t> </a:t>
            </a:r>
            <a:r>
              <a:rPr lang="en-US" dirty="0"/>
              <a:t>incluyendo los Grandes Lagos.</a:t>
            </a:r>
            <a:endParaRPr dirty="0"/>
          </a:p>
          <a:p>
            <a:pPr marL="171450" indent="-171450">
              <a:buFont typeface="Arial" panose="020B0604020202020204" pitchFamily="34" charset="0"/>
              <a:buChar char="•"/>
            </a:pPr>
            <a:r>
              <a:rPr lang="en-US" dirty="0"/>
              <a:t>Observe el contraste del aspecto de </a:t>
            </a:r>
            <a:r>
              <a:rPr lang="en-US" dirty="0" err="1"/>
              <a:t>estas</a:t>
            </a:r>
            <a:r>
              <a:rPr lang="en-US" dirty="0"/>
              <a:t> </a:t>
            </a:r>
            <a:r>
              <a:rPr lang="en-US" dirty="0" err="1"/>
              <a:t>corrientes</a:t>
            </a:r>
            <a:r>
              <a:rPr lang="en-US" dirty="0"/>
              <a:t> marinas en comparación con la </a:t>
            </a:r>
            <a:r>
              <a:rPr lang="en-US" dirty="0" err="1"/>
              <a:t>corriente</a:t>
            </a:r>
            <a:r>
              <a:rPr lang="en-US" dirty="0"/>
              <a:t> </a:t>
            </a:r>
            <a:r>
              <a:rPr lang="en-US" dirty="0" err="1"/>
              <a:t>en</a:t>
            </a:r>
            <a:r>
              <a:rPr lang="en-US" dirty="0"/>
              <a:t> la diapositiva anterior.</a:t>
            </a:r>
            <a:r>
              <a:rPr dirty="0"/>
              <a:t> </a:t>
            </a:r>
            <a:r>
              <a:rPr lang="en-US" dirty="0" err="1"/>
              <a:t>Según</a:t>
            </a:r>
            <a:r>
              <a:rPr lang="en-US" dirty="0"/>
              <a:t> </a:t>
            </a:r>
            <a:r>
              <a:rPr lang="en-US" dirty="0" err="1"/>
              <a:t>ya</a:t>
            </a:r>
            <a:r>
              <a:rPr lang="en-US" dirty="0"/>
              <a:t> mencionado, las </a:t>
            </a:r>
            <a:r>
              <a:rPr lang="en-US" dirty="0" err="1"/>
              <a:t>corrientes</a:t>
            </a:r>
            <a:r>
              <a:rPr lang="en-US" dirty="0"/>
              <a:t> marinas son las áreas "fangosas" </a:t>
            </a:r>
            <a:r>
              <a:rPr lang="en-US" dirty="0" err="1"/>
              <a:t>decoloradas</a:t>
            </a:r>
            <a:r>
              <a:rPr lang="en-US" dirty="0"/>
              <a:t> de </a:t>
            </a:r>
            <a:r>
              <a:rPr lang="en-US" dirty="0" err="1"/>
              <a:t>agua</a:t>
            </a:r>
            <a:r>
              <a:rPr lang="en-US" dirty="0"/>
              <a:t> por el sedimento que es llevado de la </a:t>
            </a:r>
            <a:r>
              <a:rPr lang="en-US" dirty="0" err="1"/>
              <a:t>orilla</a:t>
            </a:r>
            <a:r>
              <a:rPr lang="en-US" dirty="0"/>
              <a:t>, a </a:t>
            </a:r>
            <a:r>
              <a:rPr lang="en-US" dirty="0" err="1"/>
              <a:t>comparaci</a:t>
            </a:r>
            <a:r>
              <a:rPr lang="en-US" sz="1200" dirty="0" err="1">
                <a:latin typeface="Arial" panose="020B0604020202020204" pitchFamily="34" charset="0"/>
                <a:cs typeface="Arial" panose="020B0604020202020204" pitchFamily="34" charset="0"/>
              </a:rPr>
              <a:t>ó</a:t>
            </a:r>
            <a:r>
              <a:rPr lang="en-US" dirty="0" err="1"/>
              <a:t>n</a:t>
            </a:r>
            <a:r>
              <a:rPr lang="en-US" dirty="0"/>
              <a:t> con la diapositiva anterior </a:t>
            </a:r>
            <a:r>
              <a:rPr lang="en-US" dirty="0" err="1"/>
              <a:t>donde</a:t>
            </a:r>
            <a:r>
              <a:rPr lang="en-US" dirty="0"/>
              <a:t> el </a:t>
            </a:r>
            <a:r>
              <a:rPr lang="en-US" dirty="0" err="1"/>
              <a:t>área</a:t>
            </a:r>
            <a:r>
              <a:rPr lang="en-US" dirty="0"/>
              <a:t> de la </a:t>
            </a:r>
            <a:r>
              <a:rPr lang="en-US" dirty="0" err="1"/>
              <a:t>corriente</a:t>
            </a:r>
            <a:r>
              <a:rPr lang="en-US" dirty="0"/>
              <a:t> marina </a:t>
            </a:r>
            <a:r>
              <a:rPr lang="en-US" dirty="0" err="1"/>
              <a:t>está</a:t>
            </a:r>
            <a:r>
              <a:rPr lang="en-US" dirty="0"/>
              <a:t> </a:t>
            </a:r>
            <a:r>
              <a:rPr lang="en-US" dirty="0" err="1"/>
              <a:t>más</a:t>
            </a:r>
            <a:r>
              <a:rPr lang="en-US" dirty="0"/>
              <a:t> oscura </a:t>
            </a:r>
            <a:r>
              <a:rPr lang="en-US" dirty="0" err="1"/>
              <a:t>asociada</a:t>
            </a:r>
            <a:r>
              <a:rPr lang="en-US" dirty="0"/>
              <a:t> con </a:t>
            </a:r>
            <a:r>
              <a:rPr lang="en-US" dirty="0" err="1"/>
              <a:t>agua</a:t>
            </a:r>
            <a:r>
              <a:rPr lang="en-US" dirty="0"/>
              <a:t> </a:t>
            </a:r>
            <a:r>
              <a:rPr lang="en-US" dirty="0" err="1"/>
              <a:t>menos</a:t>
            </a:r>
            <a:r>
              <a:rPr lang="en-US" dirty="0"/>
              <a:t> </a:t>
            </a:r>
            <a:r>
              <a:rPr lang="en-US" dirty="0" err="1"/>
              <a:t>agitada</a:t>
            </a:r>
            <a:r>
              <a:rPr lang="en-US" dirty="0"/>
              <a:t>.</a:t>
            </a:r>
            <a:endParaRPr dirty="0"/>
          </a:p>
          <a:p>
            <a:pPr marL="171450" indent="-171450">
              <a:buFont typeface="Arial" panose="020B0604020202020204" pitchFamily="34" charset="0"/>
              <a:buChar char="•"/>
            </a:pPr>
            <a:r>
              <a:rPr lang="en-US" dirty="0"/>
              <a:t>Recuerde, es más </a:t>
            </a:r>
            <a:r>
              <a:rPr lang="en-US" dirty="0" err="1"/>
              <a:t>fácil</a:t>
            </a:r>
            <a:r>
              <a:rPr lang="en-US" dirty="0"/>
              <a:t> </a:t>
            </a:r>
            <a:r>
              <a:rPr lang="en-US" dirty="0" err="1"/>
              <a:t>observar</a:t>
            </a:r>
            <a:r>
              <a:rPr lang="en-US" dirty="0"/>
              <a:t> </a:t>
            </a:r>
            <a:r>
              <a:rPr lang="en-US" dirty="0" err="1"/>
              <a:t>corrientes</a:t>
            </a:r>
            <a:r>
              <a:rPr lang="en-US" dirty="0"/>
              <a:t> marinas de </a:t>
            </a:r>
            <a:r>
              <a:rPr lang="en-US" dirty="0" err="1"/>
              <a:t>posiciones</a:t>
            </a:r>
            <a:r>
              <a:rPr lang="en-US" dirty="0"/>
              <a:t> </a:t>
            </a:r>
            <a:r>
              <a:rPr lang="en-US" dirty="0" err="1"/>
              <a:t>más</a:t>
            </a:r>
            <a:r>
              <a:rPr lang="en-US" dirty="0"/>
              <a:t> altas y no es siempre </a:t>
            </a:r>
            <a:r>
              <a:rPr lang="en-US" dirty="0" err="1"/>
              <a:t>fácil</a:t>
            </a:r>
            <a:r>
              <a:rPr lang="en-US" dirty="0"/>
              <a:t> </a:t>
            </a:r>
            <a:r>
              <a:rPr lang="en-US" dirty="0" err="1"/>
              <a:t>identificarlas</a:t>
            </a:r>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14</a:t>
            </a:fld>
            <a:endParaRPr lang="en-US"/>
          </a:p>
        </p:txBody>
      </p:sp>
    </p:spTree>
    <p:extLst>
      <p:ext uri="{BB962C8B-B14F-4D97-AF65-F5344CB8AC3E}">
        <p14:creationId xmlns:p14="http://schemas.microsoft.com/office/powerpoint/2010/main" val="4228408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 todas las </a:t>
            </a:r>
            <a:r>
              <a:rPr lang="en-US" b="1" dirty="0" err="1"/>
              <a:t>corrientes</a:t>
            </a:r>
            <a:r>
              <a:rPr lang="en-US" b="1" dirty="0"/>
              <a:t> marinas son </a:t>
            </a:r>
            <a:r>
              <a:rPr lang="en-US" b="1" dirty="0" err="1"/>
              <a:t>iguales</a:t>
            </a:r>
            <a:endParaRPr lang="en-US" b="1" dirty="0"/>
          </a:p>
          <a:p>
            <a:endParaRPr lang="en-US" dirty="0"/>
          </a:p>
          <a:p>
            <a:pPr marL="0" indent="0">
              <a:buFont typeface="Arial" panose="020B0604020202020204" pitchFamily="34" charset="0"/>
              <a:buNone/>
            </a:pPr>
            <a:r>
              <a:rPr lang="en-US" dirty="0"/>
              <a:t>Mientras que todas las </a:t>
            </a:r>
            <a:r>
              <a:rPr lang="en-US" dirty="0" err="1"/>
              <a:t>corrientes</a:t>
            </a:r>
            <a:r>
              <a:rPr lang="en-US" dirty="0"/>
              <a:t> marinas </a:t>
            </a:r>
            <a:r>
              <a:rPr lang="en-US" dirty="0" err="1"/>
              <a:t>consisten</a:t>
            </a:r>
            <a:r>
              <a:rPr lang="en-US" dirty="0"/>
              <a:t> de los </a:t>
            </a:r>
            <a:r>
              <a:rPr lang="en-US" dirty="0" err="1"/>
              <a:t>mismos</a:t>
            </a:r>
            <a:r>
              <a:rPr lang="en-US" dirty="0"/>
              <a:t> </a:t>
            </a:r>
            <a:r>
              <a:rPr lang="en-US" dirty="0" err="1"/>
              <a:t>componentes</a:t>
            </a:r>
            <a:r>
              <a:rPr lang="en-US" dirty="0"/>
              <a:t>, hay variaciones destacadas por diferencias en anchura, longitud, color, y la orientación con la playa (perpendicular o </a:t>
            </a:r>
            <a:r>
              <a:rPr lang="en-US" dirty="0" err="1"/>
              <a:t>angulado</a:t>
            </a:r>
            <a:r>
              <a:rPr lang="en-US" dirty="0"/>
              <a:t>).</a:t>
            </a:r>
            <a:r>
              <a:rPr dirty="0"/>
              <a: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Estas variaciones son a menudo el resultado de </a:t>
            </a:r>
            <a:r>
              <a:rPr dirty="0"/>
              <a:t>las </a:t>
            </a:r>
            <a:r>
              <a:rPr lang="en-US" baseline="0" dirty="0"/>
              <a:t>condiciones </a:t>
            </a:r>
            <a:r>
              <a:rPr lang="en-US" dirty="0"/>
              <a:t>locales </a:t>
            </a:r>
            <a:r>
              <a:rPr lang="en-US" baseline="0" dirty="0"/>
              <a:t>del </a:t>
            </a:r>
            <a:r>
              <a:rPr lang="en-US" baseline="0" dirty="0" err="1"/>
              <a:t>fondo</a:t>
            </a:r>
            <a:r>
              <a:rPr lang="en-US" baseline="0" dirty="0"/>
              <a:t> de </a:t>
            </a:r>
            <a:r>
              <a:rPr lang="en-US" dirty="0"/>
              <a:t>mar, interacciones con las estructuras y la geografía costera, </a:t>
            </a:r>
            <a:r>
              <a:rPr lang="en-US" dirty="0" err="1"/>
              <a:t>inclinación</a:t>
            </a:r>
            <a:r>
              <a:rPr lang="en-US" dirty="0"/>
              <a:t> de </a:t>
            </a:r>
            <a:r>
              <a:rPr dirty="0"/>
              <a:t>la </a:t>
            </a:r>
            <a:r>
              <a:rPr lang="en-US" dirty="0"/>
              <a:t>playa, y tipo de </a:t>
            </a:r>
            <a:r>
              <a:rPr dirty="0"/>
              <a:t>la </a:t>
            </a:r>
            <a:r>
              <a:rPr lang="en-US" dirty="0"/>
              <a:t>playa (IE.</a:t>
            </a:r>
            <a:r>
              <a:rPr dirty="0"/>
              <a:t> </a:t>
            </a:r>
            <a:r>
              <a:rPr lang="en-US" dirty="0"/>
              <a:t>arena, </a:t>
            </a:r>
            <a:r>
              <a:rPr lang="en-US" dirty="0" err="1"/>
              <a:t>arecifes</a:t>
            </a:r>
            <a:r>
              <a:rPr lang="en-US" dirty="0"/>
              <a:t>, piedra, etc.).</a:t>
            </a:r>
          </a:p>
        </p:txBody>
      </p:sp>
      <p:sp>
        <p:nvSpPr>
          <p:cNvPr id="4" name="Slide Number Placeholder 3"/>
          <p:cNvSpPr>
            <a:spLocks noGrp="1"/>
          </p:cNvSpPr>
          <p:nvPr>
            <p:ph type="sldNum" sz="quarter" idx="5"/>
          </p:nvPr>
        </p:nvSpPr>
        <p:spPr/>
        <p:txBody>
          <a:bodyPr/>
          <a:lstStyle/>
          <a:p>
            <a:fld id="{37DF3545-C2C5-4371-AFCD-DD1B539072A1}" type="slidenum">
              <a:rPr lang="en-US" smtClean="0"/>
              <a:t>15</a:t>
            </a:fld>
            <a:endParaRPr lang="en-US"/>
          </a:p>
        </p:txBody>
      </p:sp>
    </p:spTree>
    <p:extLst>
      <p:ext uri="{BB962C8B-B14F-4D97-AF65-F5344CB8AC3E}">
        <p14:creationId xmlns:p14="http://schemas.microsoft.com/office/powerpoint/2010/main" val="3517515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Cómo</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sé</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estoy</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atrapado</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una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resaca</a:t>
            </a:r>
            <a:r>
              <a:rPr lang="en-US" b="1" dirty="0"/>
              <a:t>?</a:t>
            </a:r>
          </a:p>
          <a:p>
            <a:endParaRPr lang="en-US" dirty="0"/>
          </a:p>
          <a:p>
            <a:pPr marL="171450" indent="-171450">
              <a:buFont typeface="Arial" panose="020B0604020202020204" pitchFamily="34" charset="0"/>
              <a:buChar char="•"/>
            </a:pPr>
            <a:r>
              <a:rPr lang="en-US" dirty="0"/>
              <a:t>A </a:t>
            </a:r>
            <a:r>
              <a:rPr lang="en-US" dirty="0" err="1"/>
              <a:t>veces</a:t>
            </a:r>
            <a:r>
              <a:rPr lang="en-US" dirty="0"/>
              <a:t> las personas que </a:t>
            </a:r>
            <a:r>
              <a:rPr lang="en-US" dirty="0" err="1"/>
              <a:t>logran</a:t>
            </a:r>
            <a:r>
              <a:rPr lang="en-US" dirty="0"/>
              <a:t> </a:t>
            </a:r>
            <a:r>
              <a:rPr lang="en-US" dirty="0" err="1"/>
              <a:t>salir</a:t>
            </a:r>
            <a:r>
              <a:rPr lang="en-US" dirty="0"/>
              <a:t> de las </a:t>
            </a:r>
            <a:r>
              <a:rPr lang="en-US" dirty="0" err="1"/>
              <a:t>corrientes</a:t>
            </a:r>
            <a:r>
              <a:rPr lang="en-US" dirty="0"/>
              <a:t> marinas o son </a:t>
            </a:r>
            <a:r>
              <a:rPr lang="en-US" dirty="0" err="1"/>
              <a:t>rescatadas</a:t>
            </a:r>
            <a:r>
              <a:rPr lang="en-US" dirty="0"/>
              <a:t> por </a:t>
            </a:r>
            <a:r>
              <a:rPr lang="en-US" dirty="0" err="1"/>
              <a:t>salvavidas</a:t>
            </a:r>
            <a:r>
              <a:rPr lang="en-US" dirty="0"/>
              <a:t> dicen que no realizaron que estaban en una </a:t>
            </a:r>
            <a:r>
              <a:rPr lang="en-US" dirty="0" err="1"/>
              <a:t>corriente</a:t>
            </a:r>
            <a:r>
              <a:rPr lang="en-US" dirty="0"/>
              <a:t> marina</a:t>
            </a:r>
          </a:p>
          <a:p>
            <a:pPr marL="171450" indent="-171450">
              <a:buFont typeface="Arial" panose="020B0604020202020204" pitchFamily="34" charset="0"/>
              <a:buChar char="•"/>
            </a:pPr>
            <a:r>
              <a:rPr lang="en-US" dirty="0"/>
              <a:t>A menudo la </a:t>
            </a:r>
            <a:r>
              <a:rPr lang="en-US" dirty="0" err="1"/>
              <a:t>primera</a:t>
            </a:r>
            <a:r>
              <a:rPr lang="en-US" dirty="0"/>
              <a:t> </a:t>
            </a:r>
            <a:r>
              <a:rPr lang="en-US" dirty="0" err="1"/>
              <a:t>indicación</a:t>
            </a:r>
            <a:r>
              <a:rPr lang="en-US" dirty="0"/>
              <a:t> que </a:t>
            </a:r>
            <a:r>
              <a:rPr lang="en-US" dirty="0" err="1"/>
              <a:t>está</a:t>
            </a:r>
            <a:r>
              <a:rPr lang="en-US" dirty="0"/>
              <a:t> </a:t>
            </a:r>
            <a:r>
              <a:rPr lang="en-US" dirty="0" err="1"/>
              <a:t>atrapado</a:t>
            </a:r>
            <a:r>
              <a:rPr lang="en-US" dirty="0"/>
              <a:t> </a:t>
            </a:r>
            <a:r>
              <a:rPr lang="en-US" dirty="0" err="1"/>
              <a:t>en</a:t>
            </a:r>
            <a:r>
              <a:rPr lang="en-US" dirty="0"/>
              <a:t> una </a:t>
            </a:r>
            <a:r>
              <a:rPr lang="en-US" dirty="0" err="1"/>
              <a:t>corriente</a:t>
            </a:r>
            <a:r>
              <a:rPr lang="en-US" dirty="0"/>
              <a:t> marina es que </a:t>
            </a:r>
            <a:r>
              <a:rPr lang="en-US" dirty="0" err="1"/>
              <a:t>mientras</a:t>
            </a:r>
            <a:r>
              <a:rPr lang="en-US" dirty="0"/>
              <a:t> </a:t>
            </a:r>
            <a:r>
              <a:rPr lang="en-US" dirty="0" err="1"/>
              <a:t>intente</a:t>
            </a:r>
            <a:r>
              <a:rPr lang="en-US" dirty="0"/>
              <a:t> de </a:t>
            </a:r>
            <a:r>
              <a:rPr lang="en-US" dirty="0" err="1"/>
              <a:t>nadar</a:t>
            </a:r>
            <a:r>
              <a:rPr lang="en-US" dirty="0"/>
              <a:t> </a:t>
            </a:r>
            <a:r>
              <a:rPr lang="en-US" dirty="0" err="1"/>
              <a:t>hacia</a:t>
            </a:r>
            <a:r>
              <a:rPr lang="en-US" dirty="0"/>
              <a:t> la </a:t>
            </a:r>
            <a:r>
              <a:rPr lang="en-US" dirty="0" err="1"/>
              <a:t>orilla</a:t>
            </a:r>
            <a:r>
              <a:rPr lang="en-US" dirty="0"/>
              <a:t> no </a:t>
            </a:r>
            <a:r>
              <a:rPr lang="en-US" dirty="0" err="1"/>
              <a:t>está</a:t>
            </a:r>
            <a:r>
              <a:rPr lang="en-US" dirty="0"/>
              <a:t> </a:t>
            </a:r>
            <a:r>
              <a:rPr lang="en-US" dirty="0" err="1"/>
              <a:t>acercando</a:t>
            </a:r>
            <a:r>
              <a:rPr lang="en-US" dirty="0"/>
              <a:t> </a:t>
            </a:r>
            <a:r>
              <a:rPr lang="en-US" dirty="0" err="1"/>
              <a:t>más</a:t>
            </a:r>
            <a:r>
              <a:rPr lang="en-US" dirty="0"/>
              <a:t> a la </a:t>
            </a:r>
            <a:r>
              <a:rPr lang="en-US" dirty="0" err="1"/>
              <a:t>orilla</a:t>
            </a:r>
            <a:r>
              <a:rPr lang="en-US" dirty="0"/>
              <a:t> y se </a:t>
            </a:r>
            <a:r>
              <a:rPr lang="en-US" dirty="0" err="1"/>
              <a:t>está</a:t>
            </a:r>
            <a:r>
              <a:rPr lang="en-US" dirty="0"/>
              <a:t> </a:t>
            </a:r>
            <a:r>
              <a:rPr lang="en-US" dirty="0" err="1"/>
              <a:t>cansando</a:t>
            </a:r>
            <a:endParaRPr lang="en-US" dirty="0"/>
          </a:p>
          <a:p>
            <a:pPr marL="171450" indent="-171450">
              <a:buFont typeface="Arial" panose="020B0604020202020204" pitchFamily="34" charset="0"/>
              <a:buChar char="•"/>
            </a:pPr>
            <a:r>
              <a:rPr lang="en-US" dirty="0" err="1"/>
              <a:t>En</a:t>
            </a:r>
            <a:r>
              <a:rPr lang="en-US" dirty="0"/>
              <a:t> algunos </a:t>
            </a:r>
            <a:r>
              <a:rPr lang="en-US" dirty="0" err="1"/>
              <a:t>casos</a:t>
            </a:r>
            <a:r>
              <a:rPr lang="en-US" dirty="0"/>
              <a:t> </a:t>
            </a:r>
            <a:r>
              <a:rPr lang="en-US" dirty="0" err="1"/>
              <a:t>puede</a:t>
            </a:r>
            <a:r>
              <a:rPr lang="en-US" dirty="0"/>
              <a:t> ser mas </a:t>
            </a:r>
            <a:r>
              <a:rPr lang="en-US" dirty="0" err="1"/>
              <a:t>obvio</a:t>
            </a:r>
            <a:r>
              <a:rPr lang="en-US" dirty="0"/>
              <a:t> que </a:t>
            </a:r>
            <a:r>
              <a:rPr lang="en-US" dirty="0" err="1"/>
              <a:t>está</a:t>
            </a:r>
            <a:r>
              <a:rPr lang="en-US" dirty="0"/>
              <a:t> </a:t>
            </a:r>
            <a:r>
              <a:rPr lang="en-US" dirty="0" err="1"/>
              <a:t>en</a:t>
            </a:r>
            <a:r>
              <a:rPr lang="en-US" dirty="0"/>
              <a:t> una </a:t>
            </a:r>
            <a:r>
              <a:rPr lang="en-US" dirty="0" err="1"/>
              <a:t>corriente</a:t>
            </a:r>
            <a:r>
              <a:rPr lang="en-US" dirty="0"/>
              <a:t> marina, especialmente los más fuertes, </a:t>
            </a:r>
            <a:r>
              <a:rPr lang="en-US" dirty="0" err="1"/>
              <a:t>cuando</a:t>
            </a:r>
            <a:r>
              <a:rPr lang="en-US" dirty="0"/>
              <a:t> se siente que se </a:t>
            </a:r>
            <a:r>
              <a:rPr lang="en-US" dirty="0" err="1"/>
              <a:t>está</a:t>
            </a:r>
            <a:r>
              <a:rPr lang="en-US" dirty="0"/>
              <a:t> </a:t>
            </a:r>
            <a:r>
              <a:rPr lang="en-US" dirty="0" err="1"/>
              <a:t>llevando</a:t>
            </a:r>
            <a:r>
              <a:rPr lang="en-US" dirty="0"/>
              <a:t> </a:t>
            </a:r>
            <a:r>
              <a:rPr lang="en-US" dirty="0" err="1"/>
              <a:t>más</a:t>
            </a:r>
            <a:r>
              <a:rPr lang="en-US" dirty="0"/>
              <a:t> </a:t>
            </a:r>
            <a:r>
              <a:rPr lang="en-US" dirty="0" err="1"/>
              <a:t>lejos</a:t>
            </a:r>
            <a:r>
              <a:rPr lang="en-US" dirty="0"/>
              <a:t> de la </a:t>
            </a:r>
            <a:r>
              <a:rPr lang="en-US" dirty="0" err="1"/>
              <a:t>orilla</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¡En última instancia, tan pronto como usted reconozca que usted es, o puede estar, </a:t>
            </a:r>
            <a:r>
              <a:rPr lang="en-US" dirty="0" err="1"/>
              <a:t>en</a:t>
            </a:r>
            <a:r>
              <a:rPr lang="en-US" dirty="0"/>
              <a:t> </a:t>
            </a:r>
            <a:r>
              <a:rPr lang="en-US" dirty="0" err="1"/>
              <a:t>peligro</a:t>
            </a:r>
            <a:r>
              <a:rPr lang="en-US" dirty="0"/>
              <a:t>, tome </a:t>
            </a:r>
            <a:r>
              <a:rPr lang="en-US" dirty="0" err="1"/>
              <a:t>medidas</a:t>
            </a:r>
            <a:r>
              <a:rPr lang="en-US" dirty="0"/>
              <a:t> para protegerse!</a:t>
            </a:r>
            <a:r>
              <a:rPr dirty="0"/>
              <a:t> </a:t>
            </a:r>
          </a:p>
        </p:txBody>
      </p:sp>
      <p:sp>
        <p:nvSpPr>
          <p:cNvPr id="4" name="Slide Number Placeholder 3"/>
          <p:cNvSpPr>
            <a:spLocks noGrp="1"/>
          </p:cNvSpPr>
          <p:nvPr>
            <p:ph type="sldNum" sz="quarter" idx="5"/>
          </p:nvPr>
        </p:nvSpPr>
        <p:spPr/>
        <p:txBody>
          <a:bodyPr/>
          <a:lstStyle/>
          <a:p>
            <a:fld id="{37DF3545-C2C5-4371-AFCD-DD1B539072A1}" type="slidenum">
              <a:rPr lang="en-US" smtClean="0"/>
              <a:t>16</a:t>
            </a:fld>
            <a:endParaRPr lang="en-US"/>
          </a:p>
        </p:txBody>
      </p:sp>
    </p:spTree>
    <p:extLst>
      <p:ext uri="{BB962C8B-B14F-4D97-AF65-F5344CB8AC3E}">
        <p14:creationId xmlns:p14="http://schemas.microsoft.com/office/powerpoint/2010/main" val="2219646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puedo</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hacer</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estoy</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atrapado</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una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corriente</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marina</a:t>
            </a:r>
            <a:r>
              <a:rPr lang="en-US" b="1" dirty="0"/>
              <a:t>?</a:t>
            </a:r>
          </a:p>
          <a:p>
            <a:endParaRPr lang="en-US" dirty="0"/>
          </a:p>
          <a:p>
            <a:pPr marL="171450" indent="-171450">
              <a:buFont typeface="Arial" panose="020B0604020202020204" pitchFamily="34" charset="0"/>
              <a:buChar char="•"/>
            </a:pPr>
            <a:r>
              <a:rPr lang="en-US" dirty="0"/>
              <a:t>Este diagrama representa las opciones para escapar una </a:t>
            </a:r>
            <a:r>
              <a:rPr lang="en-US" dirty="0" err="1"/>
              <a:t>corriente</a:t>
            </a:r>
            <a:r>
              <a:rPr lang="en-US" dirty="0"/>
              <a:t> marina</a:t>
            </a:r>
          </a:p>
          <a:p>
            <a:pPr marL="171450" indent="-171450">
              <a:buFont typeface="Arial" panose="020B0604020202020204" pitchFamily="34" charset="0"/>
              <a:buChar char="•"/>
            </a:pPr>
            <a:r>
              <a:rPr lang="en-US" dirty="0"/>
              <a:t>Si usted tiene la fuerza, </a:t>
            </a:r>
            <a:r>
              <a:rPr lang="en-US" dirty="0" err="1"/>
              <a:t>nade</a:t>
            </a:r>
            <a:r>
              <a:rPr lang="en-US" dirty="0"/>
              <a:t> </a:t>
            </a:r>
            <a:r>
              <a:rPr lang="en-US" dirty="0" err="1"/>
              <a:t>hacia</a:t>
            </a:r>
            <a:r>
              <a:rPr lang="en-US" dirty="0"/>
              <a:t> al lado, o al paralelo, a </a:t>
            </a:r>
            <a:r>
              <a:rPr dirty="0"/>
              <a:t>la </a:t>
            </a:r>
            <a:r>
              <a:rPr lang="en-US" dirty="0" err="1"/>
              <a:t>orilla</a:t>
            </a:r>
            <a:r>
              <a:rPr lang="en-US" dirty="0"/>
              <a:t> tan pronto como usted </a:t>
            </a:r>
            <a:r>
              <a:rPr lang="en-US" dirty="0" err="1"/>
              <a:t>realice</a:t>
            </a:r>
            <a:r>
              <a:rPr lang="en-US" dirty="0"/>
              <a:t> que </a:t>
            </a:r>
            <a:r>
              <a:rPr lang="en-US" dirty="0" err="1"/>
              <a:t>usted</a:t>
            </a:r>
            <a:r>
              <a:rPr lang="en-US" dirty="0"/>
              <a:t> está en peligro.</a:t>
            </a:r>
          </a:p>
          <a:p>
            <a:pPr marL="171450" indent="-171450">
              <a:buFont typeface="Arial" panose="020B0604020202020204" pitchFamily="34" charset="0"/>
              <a:buChar char="•"/>
            </a:pPr>
            <a:r>
              <a:rPr lang="en-US" dirty="0"/>
              <a:t>Una vez que </a:t>
            </a:r>
            <a:r>
              <a:rPr lang="en-US" dirty="0" err="1"/>
              <a:t>está</a:t>
            </a:r>
            <a:r>
              <a:rPr lang="en-US" dirty="0"/>
              <a:t> </a:t>
            </a:r>
            <a:r>
              <a:rPr lang="en-US" dirty="0" err="1"/>
              <a:t>fuera</a:t>
            </a:r>
            <a:r>
              <a:rPr lang="en-US" dirty="0"/>
              <a:t> de la </a:t>
            </a:r>
            <a:r>
              <a:rPr lang="en-US" dirty="0" err="1"/>
              <a:t>resaca</a:t>
            </a:r>
            <a:r>
              <a:rPr lang="en-US" dirty="0"/>
              <a:t>, utilice las </a:t>
            </a:r>
            <a:r>
              <a:rPr lang="en-US" dirty="0" err="1"/>
              <a:t>olas</a:t>
            </a:r>
            <a:r>
              <a:rPr lang="en-US" dirty="0"/>
              <a:t> para </a:t>
            </a:r>
            <a:r>
              <a:rPr lang="en-US" dirty="0" err="1"/>
              <a:t>empujarlo</a:t>
            </a:r>
            <a:r>
              <a:rPr lang="en-US" dirty="0"/>
              <a:t> de nuevo a orilla.</a:t>
            </a:r>
          </a:p>
          <a:p>
            <a:pPr marL="171450" indent="-171450">
              <a:buFont typeface="Arial" panose="020B0604020202020204" pitchFamily="34" charset="0"/>
              <a:buChar char="•"/>
            </a:pPr>
            <a:r>
              <a:rPr lang="en-US" dirty="0"/>
              <a:t>Además, una vez que usted está </a:t>
            </a:r>
            <a:r>
              <a:rPr lang="en-US" dirty="0" err="1"/>
              <a:t>fuera</a:t>
            </a:r>
            <a:r>
              <a:rPr lang="en-US" dirty="0"/>
              <a:t> de la </a:t>
            </a:r>
            <a:r>
              <a:rPr lang="en-US" dirty="0" err="1"/>
              <a:t>resaca</a:t>
            </a:r>
            <a:r>
              <a:rPr lang="en-US" dirty="0"/>
              <a:t> y cerca de un banco de arena usted </a:t>
            </a:r>
            <a:r>
              <a:rPr lang="en-US" dirty="0" err="1"/>
              <a:t>puede</a:t>
            </a:r>
            <a:r>
              <a:rPr lang="en-US" dirty="0"/>
              <a:t> </a:t>
            </a:r>
            <a:r>
              <a:rPr lang="en-US" dirty="0" err="1"/>
              <a:t>pararse</a:t>
            </a:r>
            <a:r>
              <a:rPr lang="en-US" dirty="0"/>
              <a:t> </a:t>
            </a:r>
            <a:r>
              <a:rPr lang="en-US" dirty="0" err="1"/>
              <a:t>en</a:t>
            </a:r>
            <a:r>
              <a:rPr lang="en-US" dirty="0"/>
              <a:t> </a:t>
            </a:r>
            <a:r>
              <a:rPr lang="en-US" dirty="0" err="1"/>
              <a:t>algunos</a:t>
            </a:r>
            <a:r>
              <a:rPr lang="en-US" dirty="0"/>
              <a:t> casos, recuerde que las áreas donde las ondas se están rompiendo constantemente puede ser una pista que un banco de arena está próximo.</a:t>
            </a:r>
          </a:p>
          <a:p>
            <a:pPr marL="171450" indent="-171450">
              <a:buFont typeface="Arial" panose="020B0604020202020204" pitchFamily="34" charset="0"/>
              <a:buChar char="•"/>
            </a:pPr>
            <a:r>
              <a:rPr lang="en-US" dirty="0"/>
              <a:t>Si usted no tiene la fuerza para nadar, pare de </a:t>
            </a:r>
            <a:r>
              <a:rPr lang="en-US" dirty="0" err="1"/>
              <a:t>nadar</a:t>
            </a:r>
            <a:r>
              <a:rPr lang="en-US" dirty="0"/>
              <a:t>, </a:t>
            </a:r>
            <a:r>
              <a:rPr lang="en-US" dirty="0" err="1"/>
              <a:t>flote</a:t>
            </a:r>
            <a:r>
              <a:rPr lang="en-US" dirty="0"/>
              <a:t>, y </a:t>
            </a:r>
            <a:r>
              <a:rPr lang="en-US" dirty="0" err="1"/>
              <a:t>señale</a:t>
            </a:r>
            <a:r>
              <a:rPr lang="en-US" dirty="0"/>
              <a:t> por </a:t>
            </a:r>
            <a:r>
              <a:rPr lang="en-US" dirty="0" err="1"/>
              <a:t>auxilio</a:t>
            </a:r>
            <a:r>
              <a:rPr lang="en-US" dirty="0"/>
              <a:t>, </a:t>
            </a:r>
            <a:r>
              <a:rPr lang="en-US" dirty="0" err="1"/>
              <a:t>algunas</a:t>
            </a:r>
            <a:r>
              <a:rPr lang="en-US" dirty="0"/>
              <a:t> </a:t>
            </a:r>
            <a:r>
              <a:rPr lang="en-US" dirty="0" err="1"/>
              <a:t>corrientes</a:t>
            </a:r>
            <a:r>
              <a:rPr lang="en-US" dirty="0"/>
              <a:t> marinas </a:t>
            </a:r>
            <a:r>
              <a:rPr lang="en-US" dirty="0" err="1"/>
              <a:t>pueden</a:t>
            </a:r>
            <a:r>
              <a:rPr lang="en-US" dirty="0"/>
              <a:t> </a:t>
            </a:r>
            <a:r>
              <a:rPr lang="en-US" dirty="0" err="1"/>
              <a:t>recircularle</a:t>
            </a:r>
            <a:r>
              <a:rPr lang="en-US" dirty="0"/>
              <a:t> </a:t>
            </a:r>
            <a:r>
              <a:rPr lang="en-US" dirty="0" err="1"/>
              <a:t>hacia</a:t>
            </a:r>
            <a:r>
              <a:rPr lang="en-US" dirty="0"/>
              <a:t> la </a:t>
            </a:r>
            <a:r>
              <a:rPr lang="en-US" dirty="0" err="1"/>
              <a:t>orilla</a:t>
            </a:r>
            <a:r>
              <a:rPr lang="en-US" dirty="0"/>
              <a:t>.</a:t>
            </a: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17</a:t>
            </a:fld>
            <a:endParaRPr lang="en-US"/>
          </a:p>
        </p:txBody>
      </p:sp>
    </p:spTree>
    <p:extLst>
      <p:ext uri="{BB962C8B-B14F-4D97-AF65-F5344CB8AC3E}">
        <p14:creationId xmlns:p14="http://schemas.microsoft.com/office/powerpoint/2010/main" val="46147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¿Cómo ayudo algún otro?</a:t>
            </a:r>
          </a:p>
          <a:p>
            <a:endParaRPr lang="en-US" b="1" dirty="0"/>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¡No se </a:t>
            </a:r>
            <a:r>
              <a:rPr lang="en-US" sz="1800" b="0" i="0" dirty="0" err="1">
                <a:solidFill>
                  <a:srgbClr val="2F5496"/>
                </a:solidFill>
                <a:effectLst/>
                <a:latin typeface="Arial" panose="020B0604020202020204" pitchFamily="34" charset="0"/>
              </a:rPr>
              <a:t>convierte</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en</a:t>
            </a:r>
            <a:r>
              <a:rPr lang="en-US" sz="1800" b="0" i="0" dirty="0">
                <a:solidFill>
                  <a:srgbClr val="2F5496"/>
                </a:solidFill>
                <a:effectLst/>
                <a:latin typeface="Arial" panose="020B0604020202020204" pitchFamily="34" charset="0"/>
              </a:rPr>
              <a:t> una víctima mientras que intenta ayudar algún otro!</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Mucha </a:t>
            </a:r>
            <a:r>
              <a:rPr lang="en-US" sz="1800" b="0" i="0" dirty="0" err="1">
                <a:solidFill>
                  <a:srgbClr val="2F5496"/>
                </a:solidFill>
                <a:effectLst/>
                <a:latin typeface="Arial" panose="020B0604020202020204" pitchFamily="34" charset="0"/>
              </a:rPr>
              <a:t>gente</a:t>
            </a:r>
            <a:r>
              <a:rPr lang="en-US" sz="1800" b="0" i="0" dirty="0">
                <a:solidFill>
                  <a:srgbClr val="2F5496"/>
                </a:solidFill>
                <a:effectLst/>
                <a:latin typeface="Arial" panose="020B0604020202020204" pitchFamily="34" charset="0"/>
              </a:rPr>
              <a:t> se </a:t>
            </a:r>
            <a:r>
              <a:rPr lang="en-US" sz="1800" b="0" i="0" dirty="0" err="1">
                <a:solidFill>
                  <a:srgbClr val="2F5496"/>
                </a:solidFill>
                <a:effectLst/>
                <a:latin typeface="Arial" panose="020B0604020202020204" pitchFamily="34" charset="0"/>
              </a:rPr>
              <a:t>han</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muerto</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intentado</a:t>
            </a:r>
            <a:r>
              <a:rPr lang="en-US" sz="1800" b="0" i="0" dirty="0">
                <a:solidFill>
                  <a:srgbClr val="2F5496"/>
                </a:solidFill>
                <a:effectLst/>
                <a:latin typeface="Arial" panose="020B0604020202020204" pitchFamily="34" charset="0"/>
              </a:rPr>
              <a:t> de </a:t>
            </a:r>
            <a:r>
              <a:rPr lang="en-US" sz="1800" b="0" i="0" dirty="0" err="1">
                <a:solidFill>
                  <a:srgbClr val="2F5496"/>
                </a:solidFill>
                <a:effectLst/>
                <a:latin typeface="Arial" panose="020B0604020202020204" pitchFamily="34" charset="0"/>
              </a:rPr>
              <a:t>rescatar</a:t>
            </a:r>
            <a:r>
              <a:rPr lang="en-US" sz="1800" b="0" i="0" dirty="0">
                <a:solidFill>
                  <a:srgbClr val="2F5496"/>
                </a:solidFill>
                <a:effectLst/>
                <a:latin typeface="Arial" panose="020B0604020202020204" pitchFamily="34" charset="0"/>
              </a:rPr>
              <a:t> a </a:t>
            </a:r>
            <a:r>
              <a:rPr lang="en-US" sz="1800" b="0" i="0" dirty="0" err="1">
                <a:solidFill>
                  <a:srgbClr val="2F5496"/>
                </a:solidFill>
                <a:effectLst/>
                <a:latin typeface="Arial" panose="020B0604020202020204" pitchFamily="34" charset="0"/>
              </a:rPr>
              <a:t>víctimas</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atrapados</a:t>
            </a:r>
            <a:r>
              <a:rPr lang="en-US" sz="1800" b="0" i="0" dirty="0">
                <a:solidFill>
                  <a:srgbClr val="2F5496"/>
                </a:solidFill>
                <a:effectLst/>
                <a:latin typeface="Arial" panose="020B0604020202020204" pitchFamily="34" charset="0"/>
              </a:rPr>
              <a:t> por la </a:t>
            </a:r>
            <a:r>
              <a:rPr lang="en-US" sz="1800" b="0" i="0" dirty="0" err="1">
                <a:solidFill>
                  <a:srgbClr val="2F5496"/>
                </a:solidFill>
                <a:effectLst/>
                <a:latin typeface="Arial" panose="020B0604020202020204" pitchFamily="34" charset="0"/>
              </a:rPr>
              <a:t>corriente</a:t>
            </a:r>
            <a:r>
              <a:rPr lang="en-US" sz="1800" b="0" i="0" dirty="0">
                <a:solidFill>
                  <a:srgbClr val="2F5496"/>
                </a:solidFill>
                <a:effectLst/>
                <a:latin typeface="Arial" panose="020B0604020202020204" pitchFamily="34" charset="0"/>
              </a:rPr>
              <a:t> marina</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Deje el rescate a los profesionales que </a:t>
            </a:r>
            <a:r>
              <a:rPr lang="en-US" sz="1800" b="0" i="0" dirty="0" err="1">
                <a:solidFill>
                  <a:srgbClr val="2F5496"/>
                </a:solidFill>
                <a:effectLst/>
                <a:latin typeface="Arial" panose="020B0604020202020204" pitchFamily="34" charset="0"/>
              </a:rPr>
              <a:t>están</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entrenados</a:t>
            </a:r>
            <a:r>
              <a:rPr lang="en-US" sz="1800" b="0" i="0" dirty="0">
                <a:solidFill>
                  <a:srgbClr val="2F5496"/>
                </a:solidFill>
                <a:effectLst/>
                <a:latin typeface="Arial" panose="020B0604020202020204" pitchFamily="34" charset="0"/>
              </a:rPr>
              <a:t> y </a:t>
            </a:r>
            <a:r>
              <a:rPr lang="en-US" sz="1800" b="0" i="0" dirty="0" err="1">
                <a:solidFill>
                  <a:srgbClr val="2F5496"/>
                </a:solidFill>
                <a:effectLst/>
                <a:latin typeface="Arial" panose="020B0604020202020204" pitchFamily="34" charset="0"/>
              </a:rPr>
              <a:t>equipados</a:t>
            </a:r>
            <a:r>
              <a:rPr lang="en-US" sz="1800" b="0" i="0" dirty="0">
                <a:solidFill>
                  <a:srgbClr val="2F5496"/>
                </a:solidFill>
                <a:effectLst/>
                <a:latin typeface="Arial" panose="020B0604020202020204" pitchFamily="34" charset="0"/>
              </a:rPr>
              <a:t> correctamente.</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Si usted </a:t>
            </a:r>
            <a:r>
              <a:rPr lang="en-US" sz="1800" b="0" i="0" dirty="0" err="1">
                <a:solidFill>
                  <a:srgbClr val="2F5496"/>
                </a:solidFill>
                <a:effectLst/>
                <a:latin typeface="Arial" panose="020B0604020202020204" pitchFamily="34" charset="0"/>
              </a:rPr>
              <a:t>siente</a:t>
            </a:r>
            <a:r>
              <a:rPr lang="en-US" sz="1800" b="0" i="0" dirty="0">
                <a:solidFill>
                  <a:srgbClr val="2F5496"/>
                </a:solidFill>
                <a:effectLst/>
                <a:latin typeface="Arial" panose="020B0604020202020204" pitchFamily="34" charset="0"/>
              </a:rPr>
              <a:t> que debe entrar en el agua, primero llama el 9-1-1 o </a:t>
            </a:r>
            <a:r>
              <a:rPr lang="en-US" sz="1800" b="0" i="0" dirty="0" err="1">
                <a:solidFill>
                  <a:srgbClr val="2F5496"/>
                </a:solidFill>
                <a:effectLst/>
                <a:latin typeface="Arial" panose="020B0604020202020204" pitchFamily="34" charset="0"/>
              </a:rPr>
              <a:t>tener</a:t>
            </a:r>
            <a:r>
              <a:rPr lang="en-US" sz="1800" b="0" i="0" dirty="0">
                <a:solidFill>
                  <a:srgbClr val="2F5496"/>
                </a:solidFill>
                <a:effectLst/>
                <a:latin typeface="Arial" panose="020B0604020202020204" pitchFamily="34" charset="0"/>
              </a:rPr>
              <a:t> alguien hacer así pues, y tomar siempre un dispositivo de flotación con usted, </a:t>
            </a:r>
            <a:r>
              <a:rPr lang="en-US" sz="1800" b="0" i="0" dirty="0" err="1">
                <a:solidFill>
                  <a:srgbClr val="2F5496"/>
                </a:solidFill>
                <a:effectLst/>
                <a:latin typeface="Arial" panose="020B0604020202020204" pitchFamily="34" charset="0"/>
              </a:rPr>
              <a:t>idealmente</a:t>
            </a:r>
            <a:r>
              <a:rPr lang="en-US" sz="1800" b="0" i="0" dirty="0">
                <a:solidFill>
                  <a:srgbClr val="2F5496"/>
                </a:solidFill>
                <a:effectLst/>
                <a:latin typeface="Arial" panose="020B0604020202020204" pitchFamily="34" charset="0"/>
              </a:rPr>
              <a:t> un </a:t>
            </a:r>
            <a:r>
              <a:rPr lang="en-US" sz="1800" b="0" i="0" dirty="0" err="1">
                <a:solidFill>
                  <a:srgbClr val="2F5496"/>
                </a:solidFill>
                <a:effectLst/>
                <a:latin typeface="Arial" panose="020B0604020202020204" pitchFamily="34" charset="0"/>
              </a:rPr>
              <a:t>chaleco</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salvavidas</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aprobado</a:t>
            </a:r>
            <a:r>
              <a:rPr lang="en-US" sz="1800" b="0" i="0" dirty="0">
                <a:solidFill>
                  <a:srgbClr val="2F5496"/>
                </a:solidFill>
                <a:effectLst/>
                <a:latin typeface="Arial" panose="020B0604020202020204" pitchFamily="34" charset="0"/>
              </a:rPr>
              <a:t> por los </a:t>
            </a:r>
            <a:r>
              <a:rPr lang="en-US" sz="1800" b="0" i="0" dirty="0" err="1">
                <a:solidFill>
                  <a:srgbClr val="2F5496"/>
                </a:solidFill>
                <a:effectLst/>
                <a:latin typeface="Arial" panose="020B0604020202020204" pitchFamily="34" charset="0"/>
              </a:rPr>
              <a:t>guardacostas</a:t>
            </a:r>
            <a:r>
              <a:rPr lang="en-US" sz="1800" b="0" i="0" dirty="0">
                <a:solidFill>
                  <a:srgbClr val="2F5496"/>
                </a:solidFill>
                <a:effectLst/>
                <a:latin typeface="Arial" panose="020B0604020202020204" pitchFamily="34" charset="0"/>
              </a:rPr>
              <a:t> de los E.E.U.U. </a:t>
            </a:r>
          </a:p>
          <a:p>
            <a:pPr marL="285750" indent="-285750" algn="l">
              <a:buFont typeface="Arial" panose="020B0604020202020204" pitchFamily="34" charset="0"/>
              <a:buChar char="•"/>
            </a:pPr>
            <a:r>
              <a:rPr lang="en-US" sz="1800" b="0" i="0" dirty="0" err="1">
                <a:solidFill>
                  <a:srgbClr val="2F5496"/>
                </a:solidFill>
                <a:effectLst/>
                <a:latin typeface="Arial" panose="020B0604020202020204" pitchFamily="34" charset="0"/>
              </a:rPr>
              <a:t>Guarde</a:t>
            </a:r>
            <a:r>
              <a:rPr lang="en-US" sz="1800" b="0" i="0" dirty="0">
                <a:solidFill>
                  <a:srgbClr val="2F5496"/>
                </a:solidFill>
                <a:effectLst/>
                <a:latin typeface="Arial" panose="020B0604020202020204" pitchFamily="34" charset="0"/>
              </a:rPr>
              <a:t> siempre el dispositivo de flotación entre usted y la víctima (a menos que es un chaleco salvavidas que usted está llevando) y estar listo para </a:t>
            </a:r>
            <a:r>
              <a:rPr lang="en-US" sz="1800" b="0" i="0" dirty="0" err="1">
                <a:solidFill>
                  <a:srgbClr val="2F5496"/>
                </a:solidFill>
                <a:effectLst/>
                <a:latin typeface="Arial" panose="020B0604020202020204" pitchFamily="34" charset="0"/>
              </a:rPr>
              <a:t>retrocerder</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si</a:t>
            </a:r>
            <a:r>
              <a:rPr lang="en-US" sz="1800" b="0" i="0" dirty="0">
                <a:solidFill>
                  <a:srgbClr val="2F5496"/>
                </a:solidFill>
                <a:effectLst/>
                <a:latin typeface="Arial" panose="020B0604020202020204" pitchFamily="34" charset="0"/>
              </a:rPr>
              <a:t> se </a:t>
            </a:r>
            <a:r>
              <a:rPr lang="en-US" sz="1800" b="0" i="0" dirty="0" err="1">
                <a:solidFill>
                  <a:srgbClr val="2F5496"/>
                </a:solidFill>
                <a:effectLst/>
                <a:latin typeface="Arial" panose="020B0604020202020204" pitchFamily="34" charset="0"/>
              </a:rPr>
              <a:t>encuentra</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en</a:t>
            </a:r>
            <a:r>
              <a:rPr lang="en-US" sz="1800" b="0" i="0" dirty="0">
                <a:solidFill>
                  <a:srgbClr val="2F5496"/>
                </a:solidFill>
                <a:effectLst/>
                <a:latin typeface="Arial" panose="020B0604020202020204" pitchFamily="34" charset="0"/>
              </a:rPr>
              <a:t> peligro.</a:t>
            </a:r>
            <a:r>
              <a:rPr dirty="0"/>
              <a:t> </a:t>
            </a:r>
            <a:r>
              <a:rPr lang="en-US" sz="1800" b="0" i="0" dirty="0" err="1">
                <a:solidFill>
                  <a:srgbClr val="2F5496"/>
                </a:solidFill>
                <a:effectLst/>
                <a:latin typeface="Arial" panose="020B0604020202020204" pitchFamily="34" charset="0"/>
              </a:rPr>
              <a:t>Así</a:t>
            </a:r>
            <a:r>
              <a:rPr lang="en-US" sz="1800" b="0" i="0" dirty="0">
                <a:solidFill>
                  <a:srgbClr val="2F5496"/>
                </a:solidFill>
                <a:effectLst/>
                <a:latin typeface="Arial" panose="020B0604020202020204" pitchFamily="34" charset="0"/>
              </a:rPr>
              <a:t> es cómo los salvavidas profesionales se protegen contra </a:t>
            </a:r>
            <a:r>
              <a:rPr lang="en-US" sz="1800" b="0" i="0" dirty="0" err="1">
                <a:solidFill>
                  <a:srgbClr val="2F5496"/>
                </a:solidFill>
                <a:effectLst/>
                <a:latin typeface="Arial" panose="020B0604020202020204" pitchFamily="34" charset="0"/>
              </a:rPr>
              <a:t>víctimas</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en</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estado</a:t>
            </a:r>
            <a:r>
              <a:rPr lang="en-US" sz="1800" b="0" i="0" dirty="0">
                <a:solidFill>
                  <a:srgbClr val="2F5496"/>
                </a:solidFill>
                <a:effectLst/>
                <a:latin typeface="Arial" panose="020B0604020202020204" pitchFamily="34" charset="0"/>
              </a:rPr>
              <a:t> de </a:t>
            </a:r>
            <a:r>
              <a:rPr lang="en-US" sz="1800" b="0" i="0" dirty="0" err="1">
                <a:solidFill>
                  <a:srgbClr val="2F5496"/>
                </a:solidFill>
                <a:effectLst/>
                <a:latin typeface="Arial" panose="020B0604020202020204" pitchFamily="34" charset="0"/>
              </a:rPr>
              <a:t>pánico</a:t>
            </a:r>
            <a:r>
              <a:rPr lang="en-US" sz="1800" b="0" i="0" dirty="0">
                <a:solidFill>
                  <a:srgbClr val="2F5496"/>
                </a:solidFill>
                <a:effectLst/>
                <a:latin typeface="Arial" panose="020B0604020202020204" pitchFamily="34" charset="0"/>
              </a:rPr>
              <a:t>.</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err="1">
                <a:solidFill>
                  <a:srgbClr val="2F5496"/>
                </a:solidFill>
                <a:effectLst/>
                <a:latin typeface="Arial" panose="020B0604020202020204" pitchFamily="34" charset="0"/>
              </a:rPr>
              <a:t>Víctimas</a:t>
            </a:r>
            <a:r>
              <a:rPr lang="en-US" sz="1800" b="0" i="0" dirty="0">
                <a:solidFill>
                  <a:srgbClr val="2F5496"/>
                </a:solidFill>
                <a:effectLst/>
                <a:latin typeface="Arial" panose="020B0604020202020204" pitchFamily="34" charset="0"/>
              </a:rPr>
              <a:t> que se </a:t>
            </a:r>
            <a:r>
              <a:rPr lang="en-US" sz="1800" b="0" i="0" dirty="0" err="1">
                <a:solidFill>
                  <a:srgbClr val="2F5496"/>
                </a:solidFill>
                <a:effectLst/>
                <a:latin typeface="Arial" panose="020B0604020202020204" pitchFamily="34" charset="0"/>
              </a:rPr>
              <a:t>están</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ahogando</a:t>
            </a:r>
            <a:r>
              <a:rPr lang="en-US" sz="1800" b="0" i="0" dirty="0">
                <a:solidFill>
                  <a:srgbClr val="2F5496"/>
                </a:solidFill>
                <a:effectLst/>
                <a:latin typeface="Arial" panose="020B0604020202020204" pitchFamily="34" charset="0"/>
              </a:rPr>
              <a:t> y </a:t>
            </a:r>
            <a:r>
              <a:rPr lang="en-US" sz="1800" b="0" i="0" dirty="0" err="1">
                <a:solidFill>
                  <a:srgbClr val="2F5496"/>
                </a:solidFill>
                <a:effectLst/>
                <a:latin typeface="Arial" panose="020B0604020202020204" pitchFamily="34" charset="0"/>
              </a:rPr>
              <a:t>en</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estado</a:t>
            </a:r>
            <a:r>
              <a:rPr lang="en-US" sz="1800" b="0" i="0" dirty="0">
                <a:solidFill>
                  <a:srgbClr val="2F5496"/>
                </a:solidFill>
                <a:effectLst/>
                <a:latin typeface="Arial" panose="020B0604020202020204" pitchFamily="34" charset="0"/>
              </a:rPr>
              <a:t> de </a:t>
            </a:r>
            <a:r>
              <a:rPr lang="en-US" sz="1800" b="0" i="0" dirty="0" err="1">
                <a:solidFill>
                  <a:srgbClr val="2F5496"/>
                </a:solidFill>
                <a:effectLst/>
                <a:latin typeface="Arial" panose="020B0604020202020204" pitchFamily="34" charset="0"/>
              </a:rPr>
              <a:t>pánico</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puede</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tirar</a:t>
            </a:r>
            <a:r>
              <a:rPr lang="en-US" sz="1800" b="0" i="0" dirty="0">
                <a:solidFill>
                  <a:srgbClr val="2F5496"/>
                </a:solidFill>
                <a:effectLst/>
                <a:latin typeface="Arial" panose="020B0604020202020204" pitchFamily="34" charset="0"/>
              </a:rPr>
              <a:t> a </a:t>
            </a:r>
            <a:r>
              <a:rPr lang="en-US" sz="1800" b="0" i="0" dirty="0" err="1">
                <a:solidFill>
                  <a:srgbClr val="2F5496"/>
                </a:solidFill>
                <a:effectLst/>
                <a:latin typeface="Arial" panose="020B0604020202020204" pitchFamily="34" charset="0"/>
              </a:rPr>
              <a:t>otras</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debajo</a:t>
            </a:r>
            <a:r>
              <a:rPr lang="en-US" sz="1800" b="0" i="0" dirty="0">
                <a:solidFill>
                  <a:srgbClr val="2F5496"/>
                </a:solidFill>
                <a:effectLst/>
                <a:latin typeface="Arial" panose="020B0604020202020204" pitchFamily="34" charset="0"/>
              </a:rPr>
              <a:t> del agua, causando un ahogamiento doble.</a:t>
            </a:r>
            <a:r>
              <a:rPr dirty="0"/>
              <a:t> </a:t>
            </a:r>
            <a:r>
              <a:rPr lang="en-US" sz="1800" b="0" i="0" dirty="0">
                <a:solidFill>
                  <a:srgbClr val="2F5496"/>
                </a:solidFill>
                <a:effectLst/>
                <a:latin typeface="Arial" panose="020B0604020202020204" pitchFamily="34" charset="0"/>
              </a:rPr>
              <a:t>En otros casos, los </a:t>
            </a:r>
            <a:r>
              <a:rPr lang="en-US" sz="1800" b="0" i="0" dirty="0" err="1">
                <a:solidFill>
                  <a:srgbClr val="2F5496"/>
                </a:solidFill>
                <a:effectLst/>
                <a:latin typeface="Arial" panose="020B0604020202020204" pitchFamily="34" charset="0"/>
              </a:rPr>
              <a:t>supuestos</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salvadores</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mueren</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mientras</a:t>
            </a:r>
            <a:r>
              <a:rPr lang="en-US" sz="1800" b="0" i="0" dirty="0">
                <a:solidFill>
                  <a:srgbClr val="2F5496"/>
                </a:solidFill>
                <a:effectLst/>
                <a:latin typeface="Arial" panose="020B0604020202020204" pitchFamily="34" charset="0"/>
              </a:rPr>
              <a:t> que las víctimas de la </a:t>
            </a:r>
            <a:r>
              <a:rPr lang="en-US" sz="1800" b="0" i="0" dirty="0" err="1">
                <a:solidFill>
                  <a:srgbClr val="2F5496"/>
                </a:solidFill>
                <a:effectLst/>
                <a:latin typeface="Arial" panose="020B0604020202020204" pitchFamily="34" charset="0"/>
              </a:rPr>
              <a:t>corriente</a:t>
            </a:r>
            <a:r>
              <a:rPr lang="en-US" sz="1800" b="0" i="0" dirty="0">
                <a:solidFill>
                  <a:srgbClr val="2F5496"/>
                </a:solidFill>
                <a:effectLst/>
                <a:latin typeface="Arial" panose="020B0604020202020204" pitchFamily="34" charset="0"/>
              </a:rPr>
              <a:t> marina se liberan.</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¡No se </a:t>
            </a:r>
            <a:r>
              <a:rPr lang="en-US" sz="1800" b="0" i="0" dirty="0" err="1">
                <a:solidFill>
                  <a:srgbClr val="2F5496"/>
                </a:solidFill>
                <a:effectLst/>
                <a:latin typeface="Arial" panose="020B0604020202020204" pitchFamily="34" charset="0"/>
              </a:rPr>
              <a:t>convierte</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en</a:t>
            </a:r>
            <a:r>
              <a:rPr lang="en-US" sz="1800" b="0" i="0" dirty="0">
                <a:solidFill>
                  <a:srgbClr val="2F5496"/>
                </a:solidFill>
                <a:effectLst/>
                <a:latin typeface="Arial" panose="020B0604020202020204" pitchFamily="34" charset="0"/>
              </a:rPr>
              <a:t> una estadística!</a:t>
            </a:r>
            <a:endParaRPr lang="en-US" b="0" i="0" dirty="0">
              <a:solidFill>
                <a:srgbClr val="222222"/>
              </a:solidFill>
              <a:effectLst/>
              <a:latin typeface="Arial" panose="020B0604020202020204" pitchFamily="34" charset="0"/>
            </a:endParaRPr>
          </a:p>
          <a:p>
            <a:endParaRPr lang="en-US" b="0" dirty="0"/>
          </a:p>
        </p:txBody>
      </p:sp>
      <p:sp>
        <p:nvSpPr>
          <p:cNvPr id="4" name="Slide Number Placeholder 3"/>
          <p:cNvSpPr>
            <a:spLocks noGrp="1"/>
          </p:cNvSpPr>
          <p:nvPr>
            <p:ph type="sldNum" sz="quarter" idx="5"/>
          </p:nvPr>
        </p:nvSpPr>
        <p:spPr/>
        <p:txBody>
          <a:bodyPr/>
          <a:lstStyle/>
          <a:p>
            <a:fld id="{37DF3545-C2C5-4371-AFCD-DD1B539072A1}" type="slidenum">
              <a:rPr lang="en-US" smtClean="0"/>
              <a:t>18</a:t>
            </a:fld>
            <a:endParaRPr lang="en-US"/>
          </a:p>
        </p:txBody>
      </p:sp>
    </p:spTree>
    <p:extLst>
      <p:ext uri="{BB962C8B-B14F-4D97-AF65-F5344CB8AC3E}">
        <p14:creationId xmlns:p14="http://schemas.microsoft.com/office/powerpoint/2010/main" val="1640387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Cuáles</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son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otras</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consejos</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seguridad</a:t>
            </a:r>
            <a:r>
              <a:rPr lang="en-US" b="1" dirty="0"/>
              <a:t>?</a:t>
            </a:r>
          </a:p>
          <a:p>
            <a:endParaRPr lang="en-US" dirty="0"/>
          </a:p>
          <a:p>
            <a:pPr marL="171450" indent="-171450">
              <a:buFont typeface="Arial" panose="020B0604020202020204" pitchFamily="34" charset="0"/>
              <a:buChar char="•"/>
            </a:pPr>
            <a:r>
              <a:rPr lang="en-US" dirty="0"/>
              <a:t>Aquí </a:t>
            </a:r>
            <a:r>
              <a:rPr lang="en-US" dirty="0" err="1"/>
              <a:t>están</a:t>
            </a:r>
            <a:r>
              <a:rPr lang="en-US" dirty="0"/>
              <a:t> </a:t>
            </a:r>
            <a:r>
              <a:rPr lang="en-US" dirty="0" err="1"/>
              <a:t>algunos</a:t>
            </a:r>
            <a:r>
              <a:rPr lang="en-US" dirty="0"/>
              <a:t> </a:t>
            </a:r>
            <a:r>
              <a:rPr lang="en-US" dirty="0" err="1"/>
              <a:t>consejos</a:t>
            </a:r>
            <a:r>
              <a:rPr lang="en-US" dirty="0"/>
              <a:t> de </a:t>
            </a:r>
            <a:r>
              <a:rPr lang="en-US" dirty="0" err="1"/>
              <a:t>seguridad</a:t>
            </a:r>
            <a:r>
              <a:rPr lang="en-US" dirty="0"/>
              <a:t> de la </a:t>
            </a:r>
            <a:r>
              <a:rPr lang="en-US" dirty="0" err="1"/>
              <a:t>Asociación</a:t>
            </a:r>
            <a:r>
              <a:rPr lang="en-US" dirty="0"/>
              <a:t> de </a:t>
            </a:r>
            <a:r>
              <a:rPr lang="en-US" dirty="0" err="1"/>
              <a:t>Salvavidas</a:t>
            </a:r>
            <a:r>
              <a:rPr lang="en-US" dirty="0"/>
              <a:t> de EE.UU. que la gente que va a la playa debe de </a:t>
            </a:r>
            <a:r>
              <a:rPr lang="en-US" dirty="0" err="1"/>
              <a:t>conocer</a:t>
            </a:r>
            <a:r>
              <a:rPr lang="en-US" dirty="0"/>
              <a:t> para </a:t>
            </a:r>
            <a:r>
              <a:rPr lang="en-US" dirty="0" err="1"/>
              <a:t>su</a:t>
            </a:r>
            <a:r>
              <a:rPr lang="en-US" dirty="0"/>
              <a:t> </a:t>
            </a:r>
            <a:r>
              <a:rPr lang="en-US" dirty="0" err="1"/>
              <a:t>seguridad</a:t>
            </a:r>
            <a:r>
              <a:rPr lang="en-US" dirty="0"/>
              <a:t>:</a:t>
            </a:r>
          </a:p>
          <a:p>
            <a:pPr marL="628650" lvl="1" indent="-171450">
              <a:buFont typeface="Arial" panose="020B0604020202020204" pitchFamily="34" charset="0"/>
              <a:buChar char="•"/>
            </a:pPr>
            <a:r>
              <a:rPr lang="en-US" dirty="0"/>
              <a:t>Sepa nadar</a:t>
            </a:r>
            <a:r>
              <a:rPr dirty="0"/>
              <a:t> </a:t>
            </a:r>
            <a:r>
              <a:rPr lang="en-US" dirty="0"/>
              <a:t>-</a:t>
            </a:r>
            <a:r>
              <a:rPr dirty="0"/>
              <a:t> </a:t>
            </a:r>
            <a:r>
              <a:rPr lang="en-US" dirty="0" err="1"/>
              <a:t>recordar</a:t>
            </a:r>
            <a:r>
              <a:rPr lang="en-US" dirty="0"/>
              <a:t> que </a:t>
            </a:r>
            <a:r>
              <a:rPr lang="en-US" dirty="0" err="1"/>
              <a:t>nadar</a:t>
            </a:r>
            <a:r>
              <a:rPr lang="en-US" dirty="0"/>
              <a:t> en el océano no es lo mismo que </a:t>
            </a:r>
            <a:r>
              <a:rPr lang="en-US" dirty="0" err="1"/>
              <a:t>en</a:t>
            </a:r>
            <a:r>
              <a:rPr lang="en-US" dirty="0"/>
              <a:t> una piscina.</a:t>
            </a:r>
          </a:p>
          <a:p>
            <a:pPr marL="628650" lvl="1" indent="-171450">
              <a:buFont typeface="Arial" panose="020B0604020202020204" pitchFamily="34" charset="0"/>
              <a:buChar char="•"/>
            </a:pPr>
            <a:r>
              <a:rPr lang="en-US" dirty="0"/>
              <a:t>Nadar </a:t>
            </a:r>
            <a:r>
              <a:rPr lang="en-US" dirty="0" err="1"/>
              <a:t>cerca</a:t>
            </a:r>
            <a:r>
              <a:rPr lang="en-US" dirty="0"/>
              <a:t> de un salvavidas, </a:t>
            </a:r>
            <a:r>
              <a:rPr lang="en-US" dirty="0" err="1"/>
              <a:t>nunca</a:t>
            </a:r>
            <a:r>
              <a:rPr lang="en-US" dirty="0"/>
              <a:t> </a:t>
            </a:r>
            <a:r>
              <a:rPr lang="en-US" dirty="0" err="1"/>
              <a:t>deje</a:t>
            </a:r>
            <a:r>
              <a:rPr lang="en-US" dirty="0"/>
              <a:t> de </a:t>
            </a:r>
            <a:r>
              <a:rPr lang="en-US" dirty="0" err="1"/>
              <a:t>tomar</a:t>
            </a:r>
            <a:r>
              <a:rPr lang="en-US" dirty="0"/>
              <a:t> su </a:t>
            </a:r>
            <a:r>
              <a:rPr lang="en-US" dirty="0" err="1"/>
              <a:t>atención</a:t>
            </a:r>
            <a:r>
              <a:rPr lang="en-US" dirty="0"/>
              <a:t> de </a:t>
            </a:r>
            <a:r>
              <a:rPr lang="en-US" dirty="0" err="1"/>
              <a:t>su</a:t>
            </a:r>
            <a:r>
              <a:rPr lang="en-US" dirty="0"/>
              <a:t> </a:t>
            </a:r>
            <a:r>
              <a:rPr lang="en-US" dirty="0" err="1"/>
              <a:t>familia</a:t>
            </a:r>
            <a:r>
              <a:rPr lang="en-US" dirty="0"/>
              <a:t> y/o amigos</a:t>
            </a:r>
          </a:p>
          <a:p>
            <a:pPr marL="628650" lvl="1" indent="-171450">
              <a:buFont typeface="Arial" panose="020B0604020202020204" pitchFamily="34" charset="0"/>
              <a:buChar char="•"/>
            </a:pPr>
            <a:r>
              <a:rPr lang="en-US" dirty="0" err="1"/>
              <a:t>Nunca</a:t>
            </a:r>
            <a:r>
              <a:rPr lang="en-US" dirty="0"/>
              <a:t> </a:t>
            </a:r>
            <a:r>
              <a:rPr lang="en-US" dirty="0" err="1"/>
              <a:t>nade</a:t>
            </a:r>
            <a:r>
              <a:rPr lang="en-US" dirty="0"/>
              <a:t> solo</a:t>
            </a:r>
          </a:p>
          <a:p>
            <a:pPr marL="628650" lvl="1" indent="-171450">
              <a:buFont typeface="Arial" panose="020B0604020202020204" pitchFamily="34" charset="0"/>
              <a:buChar char="•"/>
            </a:pPr>
            <a:r>
              <a:rPr lang="en-US" dirty="0"/>
              <a:t>El único dispositivo de flotación seguro es un chaleco salvavidas </a:t>
            </a:r>
            <a:r>
              <a:rPr lang="en-US" dirty="0" err="1"/>
              <a:t>aprobado</a:t>
            </a:r>
            <a:r>
              <a:rPr lang="en-US" dirty="0"/>
              <a:t> por la USCG en un tamaño apropiado para </a:t>
            </a:r>
            <a:r>
              <a:rPr lang="en-US" dirty="0" err="1"/>
              <a:t>usted</a:t>
            </a:r>
            <a:endParaRPr lang="en-US" dirty="0"/>
          </a:p>
          <a:p>
            <a:pPr marL="628650" lvl="1" indent="-171450">
              <a:buFont typeface="Arial" panose="020B0604020202020204" pitchFamily="34" charset="0"/>
              <a:buChar char="•"/>
            </a:pPr>
            <a:r>
              <a:rPr lang="en-US" dirty="0"/>
              <a:t>¡En caso de duda, no </a:t>
            </a:r>
            <a:r>
              <a:rPr lang="en-US" dirty="0" err="1"/>
              <a:t>salga</a:t>
            </a:r>
            <a:r>
              <a:rPr lang="en-US" dirty="0"/>
              <a:t> al </a:t>
            </a:r>
            <a:r>
              <a:rPr lang="en-US" dirty="0" err="1"/>
              <a:t>agua</a:t>
            </a:r>
            <a:r>
              <a:rPr lang="en-US" dirty="0"/>
              <a:t>, es siempre mejor nadar otro día en que las condiciones son más seguras!</a:t>
            </a: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19</a:t>
            </a:fld>
            <a:endParaRPr lang="en-US"/>
          </a:p>
        </p:txBody>
      </p:sp>
    </p:spTree>
    <p:extLst>
      <p:ext uri="{BB962C8B-B14F-4D97-AF65-F5344CB8AC3E}">
        <p14:creationId xmlns:p14="http://schemas.microsoft.com/office/powerpoint/2010/main" val="224054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Objetivos</a:t>
            </a:r>
            <a:r>
              <a:rPr dirty="0"/>
              <a:t> </a:t>
            </a:r>
            <a:r>
              <a:rPr lang="en-US" b="1" dirty="0"/>
              <a:t>-</a:t>
            </a:r>
            <a:r>
              <a:rPr dirty="0"/>
              <a:t> </a:t>
            </a:r>
            <a:r>
              <a:rPr lang="en-US" b="1" dirty="0" err="1"/>
              <a:t>importante</a:t>
            </a:r>
            <a:r>
              <a:rPr lang="en-US" b="1" dirty="0"/>
              <a:t> para </a:t>
            </a:r>
            <a:r>
              <a:rPr lang="en-US" b="1" dirty="0" err="1"/>
              <a:t>aprender</a:t>
            </a:r>
            <a:r>
              <a:rPr lang="en-US" b="1" dirty="0"/>
              <a:t>...</a:t>
            </a:r>
          </a:p>
          <a:p>
            <a:endParaRPr lang="en-US" dirty="0"/>
          </a:p>
          <a:p>
            <a:pPr marL="171450" indent="-171450">
              <a:buFont typeface="Arial" panose="020B0604020202020204" pitchFamily="34" charset="0"/>
              <a:buChar char="•"/>
            </a:pPr>
            <a:r>
              <a:rPr lang="en-US" dirty="0"/>
              <a:t>Este entrenamiento incluye:</a:t>
            </a:r>
            <a:r>
              <a:rPr dirty="0"/>
              <a:t> </a:t>
            </a:r>
            <a:r>
              <a:rPr lang="en-US" dirty="0"/>
              <a:t>información </a:t>
            </a:r>
            <a:r>
              <a:rPr lang="en-US" dirty="0" err="1"/>
              <a:t>básica</a:t>
            </a:r>
            <a:r>
              <a:rPr lang="en-US" dirty="0"/>
              <a:t> </a:t>
            </a:r>
            <a:r>
              <a:rPr lang="en-US" dirty="0" err="1"/>
              <a:t>sobre</a:t>
            </a:r>
            <a:r>
              <a:rPr lang="en-US" dirty="0"/>
              <a:t> </a:t>
            </a:r>
            <a:r>
              <a:rPr lang="en-US" dirty="0" err="1"/>
              <a:t>corrientes</a:t>
            </a:r>
            <a:r>
              <a:rPr lang="en-US" dirty="0"/>
              <a:t> marinas, porqué son </a:t>
            </a:r>
            <a:r>
              <a:rPr lang="en-US" dirty="0" err="1"/>
              <a:t>peligrosas</a:t>
            </a:r>
            <a:r>
              <a:rPr lang="en-US" dirty="0"/>
              <a:t>, </a:t>
            </a:r>
            <a:r>
              <a:rPr lang="en-US" dirty="0" err="1"/>
              <a:t>cómo</a:t>
            </a:r>
            <a:r>
              <a:rPr lang="en-US" dirty="0"/>
              <a:t> </a:t>
            </a:r>
            <a:r>
              <a:rPr lang="en-US" dirty="0" err="1"/>
              <a:t>identificarlos</a:t>
            </a:r>
            <a:r>
              <a:rPr lang="en-US" dirty="0"/>
              <a:t>, qué hacer si está cogido </a:t>
            </a:r>
            <a:r>
              <a:rPr lang="en-US" dirty="0" err="1"/>
              <a:t>en</a:t>
            </a:r>
            <a:r>
              <a:rPr lang="en-US" dirty="0"/>
              <a:t> una </a:t>
            </a:r>
            <a:r>
              <a:rPr lang="en-US" dirty="0" err="1"/>
              <a:t>corriente</a:t>
            </a:r>
            <a:r>
              <a:rPr lang="en-US" dirty="0"/>
              <a:t> marina, </a:t>
            </a:r>
            <a:r>
              <a:rPr lang="en-US" dirty="0" err="1"/>
              <a:t>aprender</a:t>
            </a:r>
            <a:r>
              <a:rPr lang="en-US" dirty="0"/>
              <a:t> sobre sus opciones si usted ve </a:t>
            </a:r>
            <a:r>
              <a:rPr lang="en-US" dirty="0" err="1"/>
              <a:t>alguien</a:t>
            </a:r>
            <a:r>
              <a:rPr lang="en-US" dirty="0"/>
              <a:t> </a:t>
            </a:r>
            <a:r>
              <a:rPr lang="en-US" dirty="0" err="1"/>
              <a:t>atrapado</a:t>
            </a:r>
            <a:r>
              <a:rPr lang="en-US" dirty="0"/>
              <a:t> </a:t>
            </a:r>
            <a:r>
              <a:rPr lang="en-US" dirty="0" err="1"/>
              <a:t>en</a:t>
            </a:r>
            <a:r>
              <a:rPr lang="en-US" dirty="0"/>
              <a:t> una </a:t>
            </a:r>
            <a:r>
              <a:rPr lang="en-US" dirty="0" err="1"/>
              <a:t>corriente</a:t>
            </a:r>
            <a:r>
              <a:rPr lang="en-US" dirty="0"/>
              <a:t> marina, y </a:t>
            </a:r>
            <a:r>
              <a:rPr lang="en-US" dirty="0" err="1"/>
              <a:t>otros</a:t>
            </a:r>
            <a:r>
              <a:rPr lang="en-US" dirty="0"/>
              <a:t> </a:t>
            </a:r>
            <a:r>
              <a:rPr lang="en-US" dirty="0" err="1"/>
              <a:t>consejos</a:t>
            </a:r>
            <a:r>
              <a:rPr lang="en-US" dirty="0"/>
              <a:t> de </a:t>
            </a:r>
            <a:r>
              <a:rPr lang="en-US" dirty="0" err="1"/>
              <a:t>seguridad</a:t>
            </a:r>
            <a:endParaRPr lang="en-US" dirty="0"/>
          </a:p>
          <a:p>
            <a:pPr marL="171450" indent="-171450">
              <a:buFont typeface="Arial" panose="020B0604020202020204" pitchFamily="34" charset="0"/>
              <a:buChar char="•"/>
            </a:pPr>
            <a:r>
              <a:rPr lang="en-US" dirty="0"/>
              <a:t>Para </a:t>
            </a:r>
            <a:r>
              <a:rPr lang="en-US" dirty="0" err="1"/>
              <a:t>más</a:t>
            </a:r>
            <a:r>
              <a:rPr lang="en-US" dirty="0"/>
              <a:t> </a:t>
            </a:r>
            <a:r>
              <a:rPr lang="en-US" dirty="0" err="1"/>
              <a:t>información</a:t>
            </a:r>
            <a:r>
              <a:rPr lang="en-US" dirty="0"/>
              <a:t>, </a:t>
            </a:r>
            <a:r>
              <a:rPr lang="en-US" dirty="0" err="1"/>
              <a:t>visite</a:t>
            </a:r>
            <a:r>
              <a:rPr lang="en-US" dirty="0"/>
              <a:t> el sitio web site </a:t>
            </a:r>
            <a:r>
              <a:rPr lang="en-US" baseline="0" dirty="0"/>
              <a:t>de </a:t>
            </a:r>
            <a:r>
              <a:rPr dirty="0"/>
              <a:t>la </a:t>
            </a:r>
            <a:r>
              <a:rPr lang="en-US" dirty="0" err="1"/>
              <a:t>Asociación</a:t>
            </a:r>
            <a:r>
              <a:rPr lang="en-US" dirty="0"/>
              <a:t> de </a:t>
            </a:r>
            <a:r>
              <a:rPr lang="en-US" dirty="0" err="1"/>
              <a:t>Salvavidas</a:t>
            </a:r>
            <a:r>
              <a:rPr lang="en-US" dirty="0"/>
              <a:t> de EE.UU. y del </a:t>
            </a:r>
            <a:r>
              <a:rPr lang="en-US" dirty="0" err="1"/>
              <a:t>Servicio</a:t>
            </a:r>
            <a:r>
              <a:rPr lang="en-US" dirty="0"/>
              <a:t> Nacional de Meteorologia:</a:t>
            </a:r>
            <a:r>
              <a:rPr dirty="0"/>
              <a:t> </a:t>
            </a:r>
            <a:r>
              <a:rPr lang="en-US" dirty="0"/>
              <a:t>www.usla.org/ripcurrents y www.ripcurrents.noaa.gov</a:t>
            </a:r>
          </a:p>
        </p:txBody>
      </p:sp>
      <p:sp>
        <p:nvSpPr>
          <p:cNvPr id="4" name="Slide Number Placeholder 3"/>
          <p:cNvSpPr>
            <a:spLocks noGrp="1"/>
          </p:cNvSpPr>
          <p:nvPr>
            <p:ph type="sldNum" sz="quarter" idx="5"/>
          </p:nvPr>
        </p:nvSpPr>
        <p:spPr/>
        <p:txBody>
          <a:bodyPr/>
          <a:lstStyle/>
          <a:p>
            <a:fld id="{37DF3545-C2C5-4371-AFCD-DD1B539072A1}" type="slidenum">
              <a:rPr lang="en-US" smtClean="0"/>
              <a:t>2</a:t>
            </a:fld>
            <a:endParaRPr lang="en-US"/>
          </a:p>
        </p:txBody>
      </p:sp>
    </p:spTree>
    <p:extLst>
      <p:ext uri="{BB962C8B-B14F-4D97-AF65-F5344CB8AC3E}">
        <p14:creationId xmlns:p14="http://schemas.microsoft.com/office/powerpoint/2010/main" val="2654278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Ultima </a:t>
            </a:r>
            <a:r>
              <a:rPr lang="en-US" b="1" dirty="0" err="1"/>
              <a:t>Diapositiva</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&lt;Image:</a:t>
            </a:r>
            <a:r>
              <a:rPr dirty="0"/>
              <a:t> </a:t>
            </a:r>
            <a:r>
              <a:rPr lang="en-US" sz="1200" dirty="0">
                <a:latin typeface="Arial" panose="020B0604020202020204" pitchFamily="34" charset="0"/>
                <a:cs typeface="Arial" panose="020B0604020202020204" pitchFamily="34" charset="0"/>
              </a:rPr>
              <a:t>La investigación del lanzamiento de </a:t>
            </a:r>
            <a:r>
              <a:rPr lang="en-US" sz="1200" dirty="0" err="1">
                <a:latin typeface="Arial" panose="020B0604020202020204" pitchFamily="34" charset="0"/>
                <a:cs typeface="Arial" panose="020B0604020202020204" pitchFamily="34" charset="0"/>
              </a:rPr>
              <a:t>tinte</a:t>
            </a:r>
            <a:r>
              <a:rPr lang="en-US" sz="1200" dirty="0">
                <a:latin typeface="Arial" panose="020B0604020202020204" pitchFamily="34" charset="0"/>
                <a:cs typeface="Arial" panose="020B0604020202020204" pitchFamily="34" charset="0"/>
              </a:rPr>
              <a:t> para </a:t>
            </a:r>
            <a:r>
              <a:rPr lang="en-US" sz="1200" dirty="0" err="1">
                <a:latin typeface="Arial" panose="020B0604020202020204" pitchFamily="34" charset="0"/>
                <a:cs typeface="Arial" panose="020B0604020202020204" pitchFamily="34" charset="0"/>
              </a:rPr>
              <a:t>mostrar</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trayectoria</a:t>
            </a:r>
            <a:r>
              <a:rPr lang="en-US" sz="1200" dirty="0">
                <a:latin typeface="Arial" panose="020B0604020202020204" pitchFamily="34" charset="0"/>
                <a:cs typeface="Arial" panose="020B0604020202020204" pitchFamily="34" charset="0"/>
              </a:rPr>
              <a:t> de una </a:t>
            </a:r>
            <a:r>
              <a:rPr lang="en-US" sz="1200" dirty="0" err="1">
                <a:latin typeface="Arial" panose="020B0604020202020204" pitchFamily="34" charset="0"/>
                <a:cs typeface="Arial" panose="020B0604020202020204" pitchFamily="34" charset="0"/>
              </a:rPr>
              <a:t>corriente</a:t>
            </a:r>
            <a:r>
              <a:rPr lang="en-US" sz="1200" dirty="0">
                <a:latin typeface="Arial" panose="020B0604020202020204" pitchFamily="34" charset="0"/>
                <a:cs typeface="Arial" panose="020B0604020202020204" pitchFamily="34" charset="0"/>
              </a:rPr>
              <a:t> marina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¡Ayude a otros para aprender más sobre los peligros de las </a:t>
            </a:r>
            <a:r>
              <a:rPr lang="en-US" dirty="0" err="1"/>
              <a:t>corrientes</a:t>
            </a:r>
            <a:r>
              <a:rPr lang="en-US" dirty="0"/>
              <a:t> marinas y cómo permanecer seguro mientras que visita la playa!</a:t>
            </a:r>
            <a:endParaRPr lang="en-US" sz="1200" b="0" i="0" u="none" strike="noStrike"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1" u="none" strike="noStrike" dirty="0">
                <a:solidFill>
                  <a:srgbClr val="000000"/>
                </a:solidFill>
                <a:effectLst/>
                <a:latin typeface="Calibri" panose="020F0502020204030204" pitchFamily="34" charset="0"/>
              </a:rPr>
              <a:t>&lt;Ask the audience if they have any questions, or would like to share their own story about rip currents.&gt;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Para </a:t>
            </a:r>
            <a:r>
              <a:rPr lang="en-US" dirty="0" err="1"/>
              <a:t>más</a:t>
            </a:r>
            <a:r>
              <a:rPr lang="en-US" dirty="0"/>
              <a:t> </a:t>
            </a:r>
            <a:r>
              <a:rPr lang="en-US" dirty="0" err="1"/>
              <a:t>informaci</a:t>
            </a:r>
            <a:r>
              <a:rPr lang="en-US" sz="1200" dirty="0" err="1">
                <a:latin typeface="Arial" panose="020B0604020202020204" pitchFamily="34" charset="0"/>
                <a:cs typeface="Arial" panose="020B0604020202020204" pitchFamily="34" charset="0"/>
              </a:rPr>
              <a:t>ón</a:t>
            </a:r>
            <a:r>
              <a:rPr lang="en-US" sz="1200" dirty="0">
                <a:latin typeface="Arial" panose="020B0604020202020204" pitchFamily="34" charset="0"/>
                <a:cs typeface="Arial" panose="020B0604020202020204" pitchFamily="34" charset="0"/>
              </a:rPr>
              <a:t> </a:t>
            </a:r>
            <a:r>
              <a:rPr lang="en-US" dirty="0" err="1"/>
              <a:t>visita</a:t>
            </a:r>
            <a:r>
              <a:rPr lang="en-US" dirty="0"/>
              <a:t> los sitios web del NWS: ripcurrents.noaa.gov y las </a:t>
            </a:r>
            <a:r>
              <a:rPr lang="en-US" sz="1200" dirty="0">
                <a:latin typeface="Arial" panose="020B0604020202020204" pitchFamily="34" charset="0"/>
                <a:cs typeface="Arial" panose="020B0604020202020204" pitchFamily="34" charset="0"/>
              </a:rPr>
              <a:t>páginas web de la </a:t>
            </a:r>
            <a:r>
              <a:rPr lang="en-US" dirty="0"/>
              <a:t>USLA: </a:t>
            </a:r>
            <a:r>
              <a:rPr lang="en-US" sz="1200" dirty="0">
                <a:latin typeface="Arial" panose="020B0604020202020204" pitchFamily="34" charset="0"/>
                <a:cs typeface="Arial" panose="020B0604020202020204" pitchFamily="34" charset="0"/>
              </a:rPr>
              <a:t>usla.org/ripcurrents.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20</a:t>
            </a:fld>
            <a:endParaRPr lang="en-US"/>
          </a:p>
        </p:txBody>
      </p:sp>
    </p:spTree>
    <p:extLst>
      <p:ext uri="{BB962C8B-B14F-4D97-AF65-F5344CB8AC3E}">
        <p14:creationId xmlns:p14="http://schemas.microsoft.com/office/powerpoint/2010/main" val="295904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 peligro más común de la playa</a:t>
            </a:r>
          </a:p>
          <a:p>
            <a:endParaRPr lang="en-US" dirty="0"/>
          </a:p>
          <a:p>
            <a:pPr marL="171450" indent="-171450">
              <a:buFont typeface="Arial" panose="020B0604020202020204" pitchFamily="34" charset="0"/>
              <a:buChar char="•"/>
            </a:pPr>
            <a:r>
              <a:rPr lang="en-US" dirty="0"/>
              <a:t>Las </a:t>
            </a:r>
            <a:r>
              <a:rPr lang="en-US" dirty="0" err="1"/>
              <a:t>corrientes</a:t>
            </a:r>
            <a:r>
              <a:rPr lang="en-US" dirty="0"/>
              <a:t> marinas son el peligro más común encontrado en una playa</a:t>
            </a:r>
          </a:p>
          <a:p>
            <a:pPr marL="171450" indent="-171450">
              <a:buFont typeface="Arial" panose="020B0604020202020204" pitchFamily="34" charset="0"/>
              <a:buChar char="•"/>
            </a:pPr>
            <a:r>
              <a:rPr lang="en-US" dirty="0"/>
              <a:t>Son </a:t>
            </a:r>
            <a:r>
              <a:rPr lang="en-US" dirty="0" err="1"/>
              <a:t>corrientes</a:t>
            </a:r>
            <a:r>
              <a:rPr lang="en-US" dirty="0"/>
              <a:t> </a:t>
            </a:r>
            <a:r>
              <a:rPr lang="en-US" dirty="0" err="1"/>
              <a:t>canalizadas</a:t>
            </a:r>
            <a:r>
              <a:rPr lang="en-US" dirty="0"/>
              <a:t> del agua que </a:t>
            </a:r>
            <a:r>
              <a:rPr lang="en-US" dirty="0" err="1"/>
              <a:t>fluyen</a:t>
            </a:r>
            <a:r>
              <a:rPr lang="en-US" dirty="0"/>
              <a:t> </a:t>
            </a:r>
            <a:r>
              <a:rPr lang="en-US" sz="1200" dirty="0" err="1">
                <a:latin typeface="Arial" panose="020B0604020202020204" pitchFamily="34" charset="0"/>
                <a:cs typeface="Arial" panose="020B0604020202020204" pitchFamily="34" charset="0"/>
              </a:rPr>
              <a:t>desde</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orilla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hacia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afuera</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t>Las </a:t>
            </a:r>
            <a:r>
              <a:rPr lang="en-US" dirty="0" err="1"/>
              <a:t>corrientes</a:t>
            </a:r>
            <a:r>
              <a:rPr lang="en-US" dirty="0"/>
              <a:t> marinas son </a:t>
            </a:r>
            <a:r>
              <a:rPr lang="en-US" dirty="0" err="1"/>
              <a:t>como</a:t>
            </a:r>
            <a:r>
              <a:rPr lang="en-US" dirty="0"/>
              <a:t> </a:t>
            </a:r>
            <a:r>
              <a:rPr lang="en-US" dirty="0" err="1"/>
              <a:t>ruedas</a:t>
            </a:r>
            <a:r>
              <a:rPr lang="en-US" dirty="0"/>
              <a:t> de </a:t>
            </a:r>
            <a:r>
              <a:rPr lang="en-US" dirty="0" err="1"/>
              <a:t>andar</a:t>
            </a:r>
            <a:r>
              <a:rPr lang="en-US" dirty="0"/>
              <a:t>.</a:t>
            </a:r>
            <a:r>
              <a:rPr dirty="0"/>
              <a:t> </a:t>
            </a:r>
            <a:r>
              <a:rPr lang="en-US" dirty="0"/>
              <a:t>Los nadadores que </a:t>
            </a:r>
            <a:r>
              <a:rPr lang="en-US" dirty="0" err="1"/>
              <a:t>luchan</a:t>
            </a:r>
            <a:r>
              <a:rPr lang="en-US" dirty="0"/>
              <a:t> contra la corriente </a:t>
            </a:r>
            <a:r>
              <a:rPr lang="en-US" dirty="0" err="1"/>
              <a:t>típicamente</a:t>
            </a:r>
            <a:r>
              <a:rPr lang="en-US" dirty="0"/>
              <a:t> no </a:t>
            </a:r>
            <a:r>
              <a:rPr lang="en-US" dirty="0" err="1"/>
              <a:t>logran</a:t>
            </a:r>
            <a:r>
              <a:rPr lang="en-US" dirty="0"/>
              <a:t> </a:t>
            </a:r>
            <a:r>
              <a:rPr lang="en-US" dirty="0" err="1"/>
              <a:t>hacer</a:t>
            </a:r>
            <a:r>
              <a:rPr lang="en-US" dirty="0"/>
              <a:t> </a:t>
            </a:r>
            <a:r>
              <a:rPr lang="en-US" dirty="0" err="1"/>
              <a:t>progreso</a:t>
            </a:r>
            <a:r>
              <a:rPr lang="en-US" dirty="0"/>
              <a:t>, y </a:t>
            </a:r>
            <a:r>
              <a:rPr lang="en-US" dirty="0" err="1"/>
              <a:t>después</a:t>
            </a:r>
            <a:r>
              <a:rPr lang="en-US" dirty="0"/>
              <a:t> se </a:t>
            </a:r>
            <a:r>
              <a:rPr lang="en-US" dirty="0" err="1"/>
              <a:t>pueden</a:t>
            </a:r>
            <a:r>
              <a:rPr lang="en-US" dirty="0"/>
              <a:t> </a:t>
            </a:r>
            <a:r>
              <a:rPr lang="en-US" dirty="0" err="1"/>
              <a:t>cansar</a:t>
            </a:r>
            <a:r>
              <a:rPr lang="en-US" dirty="0"/>
              <a:t> rápidamente.</a:t>
            </a:r>
            <a:r>
              <a:rPr dirty="0"/>
              <a:t> </a:t>
            </a:r>
            <a:r>
              <a:rPr lang="en-US" dirty="0"/>
              <a:t>Es muy importante aprender cómo escapar la </a:t>
            </a:r>
            <a:r>
              <a:rPr lang="en-US" dirty="0" err="1"/>
              <a:t>corriente</a:t>
            </a:r>
            <a:r>
              <a:rPr lang="en-US" dirty="0"/>
              <a:t> marina, que se </a:t>
            </a:r>
            <a:r>
              <a:rPr lang="en-US" dirty="0" err="1"/>
              <a:t>cubrerá</a:t>
            </a:r>
            <a:r>
              <a:rPr lang="en-US" dirty="0"/>
              <a:t> más adelante en este entrenamiento.</a:t>
            </a:r>
          </a:p>
          <a:p>
            <a:pPr marL="171450" indent="-171450">
              <a:buFont typeface="Arial" panose="020B0604020202020204" pitchFamily="34" charset="0"/>
              <a:buChar char="•"/>
            </a:pPr>
            <a:r>
              <a:rPr lang="en-US" dirty="0"/>
              <a:t>Forman en las roturas en bancos de arena, y se encuentran comúnmente cerca de las estructuras tales como embarcaderos, embarcaderos, ingles, y revestimientos.</a:t>
            </a:r>
            <a:r>
              <a:rPr dirty="0"/>
              <a:t> </a:t>
            </a:r>
            <a:r>
              <a:rPr lang="en-US" dirty="0"/>
              <a:t>Pero pueden formar dondequiera en una playa de la resaca.</a:t>
            </a:r>
          </a:p>
          <a:p>
            <a:pPr marL="171450" indent="-171450">
              <a:buFont typeface="Arial" panose="020B0604020202020204" pitchFamily="34" charset="0"/>
              <a:buChar char="•"/>
            </a:pPr>
            <a:r>
              <a:rPr lang="en-US" dirty="0"/>
              <a:t>Las corrientes de rasgón se encuentran a lo largo cualquier playa donde las ondas de fractura ocurren incluyendo las playas a lo largo los océanos y los lagos grandes de todo el mundo tales como los Great Lakes.</a:t>
            </a:r>
          </a:p>
          <a:p>
            <a:pPr marL="171450" indent="-171450">
              <a:buFont typeface="Arial" panose="020B0604020202020204" pitchFamily="34" charset="0"/>
              <a:buChar char="•"/>
            </a:pPr>
            <a:r>
              <a:rPr lang="en-US" dirty="0"/>
              <a:t>Los salvavidas refieren a corrientes de rasgón como "ahogando las máquinas" basadas en ella afecta a cuánta gente cada año.</a:t>
            </a: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3</a:t>
            </a:fld>
            <a:endParaRPr lang="en-US"/>
          </a:p>
        </p:txBody>
      </p:sp>
    </p:spTree>
    <p:extLst>
      <p:ext uri="{BB962C8B-B14F-4D97-AF65-F5344CB8AC3E}">
        <p14:creationId xmlns:p14="http://schemas.microsoft.com/office/powerpoint/2010/main" val="353491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Hechos sobre corrientes de rasgón</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latin typeface="Arial" panose="020B0604020202020204" pitchFamily="34" charset="0"/>
                <a:cs typeface="Arial" panose="020B0604020202020204" pitchFamily="34" charset="0"/>
              </a:rPr>
              <a:t>Las corrientes marinas tienen una velocidad típica de 1-2 pies por segundo, y se han registrado velocidades de hasta ocho pies por segundo</a:t>
            </a:r>
            <a:r>
              <a:rPr lang="es-ES" dirty="0"/>
              <a:t> </a:t>
            </a:r>
            <a:r>
              <a:rPr lang="es-ES" sz="1200" dirty="0">
                <a:latin typeface="Arial" panose="020B0604020202020204" pitchFamily="34" charset="0"/>
                <a:cs typeface="Arial" panose="020B0604020202020204" pitchFamily="34" charset="0"/>
              </a:rPr>
              <a:t>-</a:t>
            </a:r>
            <a:r>
              <a:rPr lang="es-ES" dirty="0"/>
              <a:t> </a:t>
            </a:r>
            <a:r>
              <a:rPr lang="es-ES" sz="1200" b="1" dirty="0">
                <a:latin typeface="Arial" panose="020B0604020202020204" pitchFamily="34" charset="0"/>
                <a:cs typeface="Arial" panose="020B0604020202020204" pitchFamily="34" charset="0"/>
              </a:rPr>
              <a:t>¡más rápido que un nadador olímpico!</a:t>
            </a:r>
          </a:p>
          <a:p>
            <a:pPr marL="171450" indent="-171450">
              <a:buFont typeface="Arial" panose="020B0604020202020204" pitchFamily="34" charset="0"/>
              <a:buChar char="•"/>
            </a:pPr>
            <a:r>
              <a:rPr lang="en-US" dirty="0"/>
              <a:t>La </a:t>
            </a:r>
            <a:r>
              <a:rPr lang="en-US" dirty="0" err="1"/>
              <a:t>gente</a:t>
            </a:r>
            <a:r>
              <a:rPr lang="en-US" dirty="0"/>
              <a:t> </a:t>
            </a:r>
            <a:r>
              <a:rPr lang="en-US" dirty="0" err="1"/>
              <a:t>falsamente</a:t>
            </a:r>
            <a:r>
              <a:rPr lang="en-US" dirty="0"/>
              <a:t> </a:t>
            </a:r>
            <a:r>
              <a:rPr lang="en-US" dirty="0" err="1"/>
              <a:t>asume</a:t>
            </a:r>
            <a:r>
              <a:rPr lang="en-US" dirty="0"/>
              <a:t> que las </a:t>
            </a:r>
            <a:r>
              <a:rPr lang="en-US" dirty="0" err="1"/>
              <a:t>corrientes</a:t>
            </a:r>
            <a:r>
              <a:rPr lang="en-US" dirty="0"/>
              <a:t> marinas </a:t>
            </a:r>
            <a:r>
              <a:rPr lang="en-US" dirty="0" err="1"/>
              <a:t>arrastran</a:t>
            </a:r>
            <a:r>
              <a:rPr lang="en-US" dirty="0"/>
              <a:t> a las personas </a:t>
            </a:r>
            <a:r>
              <a:rPr lang="en-US" dirty="0" err="1"/>
              <a:t>debajo</a:t>
            </a:r>
            <a:r>
              <a:rPr lang="en-US" dirty="0"/>
              <a:t> del </a:t>
            </a:r>
            <a:r>
              <a:rPr lang="en-US" dirty="0" err="1"/>
              <a:t>agua</a:t>
            </a:r>
            <a:r>
              <a:rPr lang="en-US" dirty="0"/>
              <a:t> </a:t>
            </a:r>
            <a:r>
              <a:rPr lang="en-US" dirty="0" err="1"/>
              <a:t>cuando</a:t>
            </a:r>
            <a:r>
              <a:rPr lang="en-US" dirty="0"/>
              <a:t> </a:t>
            </a:r>
            <a:r>
              <a:rPr lang="en-US" dirty="0" err="1"/>
              <a:t>en</a:t>
            </a:r>
            <a:r>
              <a:rPr lang="en-US" dirty="0"/>
              <a:t> </a:t>
            </a:r>
            <a:r>
              <a:rPr lang="en-US" dirty="0" err="1"/>
              <a:t>realidad</a:t>
            </a:r>
            <a:r>
              <a:rPr lang="en-US" dirty="0"/>
              <a:t> las </a:t>
            </a:r>
            <a:r>
              <a:rPr lang="en-US" dirty="0" err="1"/>
              <a:t>corrientes</a:t>
            </a:r>
            <a:r>
              <a:rPr lang="en-US" dirty="0"/>
              <a:t> </a:t>
            </a:r>
            <a:r>
              <a:rPr lang="en-US" dirty="0" err="1"/>
              <a:t>arrastran</a:t>
            </a:r>
            <a:r>
              <a:rPr lang="en-US" dirty="0"/>
              <a:t> </a:t>
            </a:r>
            <a:r>
              <a:rPr lang="en-US" dirty="0" err="1"/>
              <a:t>lejos</a:t>
            </a:r>
            <a:r>
              <a:rPr lang="en-US" dirty="0"/>
              <a:t> de la </a:t>
            </a:r>
            <a:r>
              <a:rPr lang="en-US" dirty="0" err="1"/>
              <a:t>orilla</a:t>
            </a:r>
            <a:r>
              <a:rPr lang="en-US" dirty="0"/>
              <a:t>. La </a:t>
            </a:r>
            <a:r>
              <a:rPr lang="en-US" dirty="0" err="1"/>
              <a:t>gente</a:t>
            </a:r>
            <a:r>
              <a:rPr lang="en-US" dirty="0"/>
              <a:t> no se </a:t>
            </a:r>
            <a:r>
              <a:rPr lang="en-US" dirty="0" err="1"/>
              <a:t>hunde</a:t>
            </a:r>
            <a:r>
              <a:rPr lang="en-US" dirty="0"/>
              <a:t> hasta que </a:t>
            </a:r>
            <a:r>
              <a:rPr lang="en-US" dirty="0" err="1"/>
              <a:t>estén</a:t>
            </a:r>
            <a:r>
              <a:rPr lang="en-US" dirty="0"/>
              <a:t> </a:t>
            </a:r>
            <a:r>
              <a:rPr lang="en-US" dirty="0" err="1"/>
              <a:t>demasiado</a:t>
            </a:r>
            <a:r>
              <a:rPr lang="en-US" dirty="0"/>
              <a:t> </a:t>
            </a:r>
            <a:r>
              <a:rPr lang="en-US" dirty="0" err="1"/>
              <a:t>agotados</a:t>
            </a:r>
            <a:r>
              <a:rPr lang="en-US" dirty="0"/>
              <a:t> para </a:t>
            </a:r>
            <a:r>
              <a:rPr lang="en-US" dirty="0" err="1"/>
              <a:t>mantenerse</a:t>
            </a:r>
            <a:r>
              <a:rPr lang="en-US" dirty="0"/>
              <a:t> a </a:t>
            </a:r>
            <a:r>
              <a:rPr lang="en-US" dirty="0" err="1"/>
              <a:t>flote</a:t>
            </a:r>
            <a:endParaRPr lang="en-US" dirty="0"/>
          </a:p>
          <a:p>
            <a:pPr marL="171450" indent="-171450">
              <a:buFont typeface="Arial" panose="020B0604020202020204" pitchFamily="34" charset="0"/>
              <a:buChar char="•"/>
            </a:pPr>
            <a:r>
              <a:rPr lang="en-US" dirty="0" err="1"/>
              <a:t>Algunas</a:t>
            </a:r>
            <a:r>
              <a:rPr lang="en-US" dirty="0"/>
              <a:t> </a:t>
            </a:r>
            <a:r>
              <a:rPr lang="en-US" dirty="0" err="1"/>
              <a:t>veces</a:t>
            </a:r>
            <a:r>
              <a:rPr lang="en-US" dirty="0"/>
              <a:t> se refieren equivocadamente </a:t>
            </a:r>
            <a:r>
              <a:rPr lang="en-US" dirty="0" err="1"/>
              <a:t>como</a:t>
            </a:r>
            <a:r>
              <a:rPr lang="en-US" dirty="0"/>
              <a:t> “</a:t>
            </a:r>
            <a:r>
              <a:rPr lang="en-US" dirty="0" err="1"/>
              <a:t>mareas</a:t>
            </a:r>
            <a:r>
              <a:rPr lang="en-US" dirty="0"/>
              <a:t> de </a:t>
            </a:r>
            <a:r>
              <a:rPr lang="en-US" dirty="0" err="1"/>
              <a:t>resaca</a:t>
            </a:r>
            <a:r>
              <a:rPr lang="en-US" dirty="0"/>
              <a:t>”, el término científico </a:t>
            </a:r>
            <a:r>
              <a:rPr lang="en-US" dirty="0" err="1"/>
              <a:t>apropiado</a:t>
            </a:r>
            <a:r>
              <a:rPr lang="en-US" dirty="0"/>
              <a:t> es </a:t>
            </a:r>
            <a:r>
              <a:rPr lang="en-US" b="1" dirty="0" err="1"/>
              <a:t>corriente</a:t>
            </a:r>
            <a:r>
              <a:rPr lang="en-US" b="1" dirty="0"/>
              <a:t> marina</a:t>
            </a:r>
            <a:endParaRPr lang="en-US" dirty="0"/>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4</a:t>
            </a:fld>
            <a:endParaRPr lang="en-US"/>
          </a:p>
        </p:txBody>
      </p:sp>
    </p:spTree>
    <p:extLst>
      <p:ext uri="{BB962C8B-B14F-4D97-AF65-F5344CB8AC3E}">
        <p14:creationId xmlns:p14="http://schemas.microsoft.com/office/powerpoint/2010/main" val="335881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Tres porciones de una corriente de rasgón</a:t>
            </a:r>
          </a:p>
          <a:p>
            <a:endParaRPr lang="en-US" b="1" dirty="0"/>
          </a:p>
          <a:p>
            <a:pPr marL="171450" indent="-171450">
              <a:buFont typeface="Arial" panose="020B0604020202020204" pitchFamily="34" charset="0"/>
              <a:buChar char="•"/>
            </a:pPr>
            <a:r>
              <a:rPr lang="en-US" dirty="0"/>
              <a:t>Las corrientes de rasgón se componen de </a:t>
            </a:r>
            <a:r>
              <a:rPr lang="en-US" dirty="0" err="1"/>
              <a:t>tres</a:t>
            </a:r>
            <a:r>
              <a:rPr lang="en-US" dirty="0"/>
              <a:t> </a:t>
            </a:r>
            <a:r>
              <a:rPr lang="en-US" dirty="0" err="1"/>
              <a:t>partes</a:t>
            </a:r>
            <a:r>
              <a:rPr dirty="0"/>
              <a:t> </a:t>
            </a:r>
            <a:r>
              <a:rPr lang="en-US" dirty="0"/>
              <a:t>-</a:t>
            </a:r>
            <a:r>
              <a:rPr dirty="0"/>
              <a:t> </a:t>
            </a:r>
            <a:r>
              <a:rPr lang="en-US" dirty="0"/>
              <a:t>alimentadores, cuello, cabeza.</a:t>
            </a:r>
            <a:r>
              <a:rPr dirty="0"/>
              <a:t> </a:t>
            </a:r>
            <a:r>
              <a:rPr lang="en-US" dirty="0" err="1"/>
              <a:t>Dependiendo</a:t>
            </a:r>
            <a:r>
              <a:rPr lang="en-US" dirty="0"/>
              <a:t> del </a:t>
            </a:r>
            <a:r>
              <a:rPr lang="en-US" dirty="0" err="1"/>
              <a:t>ángulo</a:t>
            </a:r>
            <a:r>
              <a:rPr lang="en-US" dirty="0"/>
              <a:t> de la </a:t>
            </a:r>
            <a:r>
              <a:rPr lang="en-US" dirty="0" err="1"/>
              <a:t>ola</a:t>
            </a:r>
            <a:r>
              <a:rPr lang="en-US" dirty="0"/>
              <a:t> </a:t>
            </a:r>
            <a:r>
              <a:rPr lang="en-US" dirty="0" err="1"/>
              <a:t>entrante</a:t>
            </a:r>
            <a:r>
              <a:rPr lang="en-US" dirty="0"/>
              <a:t>, </a:t>
            </a:r>
            <a:r>
              <a:rPr lang="en-US" dirty="0" err="1"/>
              <a:t>algunas</a:t>
            </a:r>
            <a:r>
              <a:rPr lang="en-US" dirty="0"/>
              <a:t> </a:t>
            </a:r>
            <a:r>
              <a:rPr lang="en-US" dirty="0" err="1"/>
              <a:t>corrientes</a:t>
            </a:r>
            <a:r>
              <a:rPr lang="en-US" dirty="0"/>
              <a:t> marinas </a:t>
            </a:r>
            <a:r>
              <a:rPr lang="en-US" dirty="0" err="1"/>
              <a:t>pueden</a:t>
            </a:r>
            <a:r>
              <a:rPr lang="en-US" dirty="0"/>
              <a:t> solamente tener un </a:t>
            </a:r>
            <a:r>
              <a:rPr lang="en-US" dirty="0" err="1"/>
              <a:t>alimentador</a:t>
            </a:r>
            <a:r>
              <a:rPr lang="en-US" dirty="0"/>
              <a:t> </a:t>
            </a:r>
            <a:r>
              <a:rPr lang="en-US" dirty="0" err="1"/>
              <a:t>solitario</a:t>
            </a:r>
            <a:endParaRPr lang="en-US" dirty="0"/>
          </a:p>
          <a:p>
            <a:pPr marL="171450" indent="-171450">
              <a:buFont typeface="Arial" panose="020B0604020202020204" pitchFamily="34" charset="0"/>
              <a:buChar char="•"/>
            </a:pPr>
            <a:r>
              <a:rPr lang="en-US" dirty="0"/>
              <a:t>Las </a:t>
            </a:r>
            <a:r>
              <a:rPr lang="en-US" dirty="0" err="1"/>
              <a:t>corrientes</a:t>
            </a:r>
            <a:r>
              <a:rPr lang="en-US" dirty="0"/>
              <a:t> marinas comienzan como alimentadores cerca de la </a:t>
            </a:r>
            <a:r>
              <a:rPr lang="en-US" dirty="0" err="1"/>
              <a:t>orilla</a:t>
            </a:r>
            <a:r>
              <a:rPr lang="en-US" dirty="0"/>
              <a:t>, el cuello es el área que lleva a gente lejos de la </a:t>
            </a:r>
            <a:r>
              <a:rPr lang="en-US" dirty="0" err="1"/>
              <a:t>orilla</a:t>
            </a:r>
            <a:r>
              <a:rPr lang="en-US" dirty="0"/>
              <a:t>, y la cabeza es </a:t>
            </a:r>
            <a:r>
              <a:rPr lang="en-US" dirty="0" err="1"/>
              <a:t>donde</a:t>
            </a:r>
            <a:r>
              <a:rPr lang="en-US" dirty="0"/>
              <a:t> la </a:t>
            </a:r>
            <a:r>
              <a:rPr lang="en-US" dirty="0" err="1"/>
              <a:t>corriente</a:t>
            </a:r>
            <a:r>
              <a:rPr lang="en-US" dirty="0"/>
              <a:t> se dispersa</a:t>
            </a:r>
            <a:r>
              <a:rPr dirty="0"/>
              <a:t> </a:t>
            </a:r>
            <a:r>
              <a:rPr lang="en-US" dirty="0"/>
              <a:t>-</a:t>
            </a:r>
            <a:r>
              <a:rPr dirty="0"/>
              <a:t> </a:t>
            </a:r>
            <a:r>
              <a:rPr lang="en-US" dirty="0"/>
              <a:t>típicamente más allá de las </a:t>
            </a:r>
            <a:r>
              <a:rPr lang="en-US" dirty="0" err="1"/>
              <a:t>olas</a:t>
            </a:r>
            <a:r>
              <a:rPr lang="en-US" dirty="0"/>
              <a:t> </a:t>
            </a:r>
            <a:r>
              <a:rPr lang="en-US" dirty="0" err="1"/>
              <a:t>rompientes</a:t>
            </a:r>
            <a:endParaRPr lang="en-US" dirty="0"/>
          </a:p>
          <a:p>
            <a:pPr marL="171450" indent="-171450">
              <a:buFont typeface="Arial" panose="020B0604020202020204" pitchFamily="34" charset="0"/>
              <a:buChar char="•"/>
            </a:pPr>
            <a:r>
              <a:rPr lang="en-US" dirty="0"/>
              <a:t>Las velocidades son </a:t>
            </a:r>
            <a:r>
              <a:rPr lang="en-US" dirty="0" err="1"/>
              <a:t>mayores</a:t>
            </a:r>
            <a:r>
              <a:rPr lang="en-US" dirty="0"/>
              <a:t> </a:t>
            </a:r>
            <a:r>
              <a:rPr lang="en-US" dirty="0" err="1"/>
              <a:t>en</a:t>
            </a:r>
            <a:r>
              <a:rPr lang="en-US" dirty="0"/>
              <a:t> el </a:t>
            </a:r>
            <a:r>
              <a:rPr lang="en-US" dirty="0" err="1"/>
              <a:t>cuello</a:t>
            </a:r>
            <a:r>
              <a:rPr lang="en-US" dirty="0"/>
              <a:t>, donde la gente comienza típicamente a realizar que </a:t>
            </a:r>
            <a:r>
              <a:rPr lang="en-US" dirty="0" err="1"/>
              <a:t>están</a:t>
            </a:r>
            <a:r>
              <a:rPr lang="en-US" dirty="0"/>
              <a:t> en problemas.</a:t>
            </a:r>
          </a:p>
          <a:p>
            <a:pPr marL="171450" indent="-171450">
              <a:buFont typeface="Arial" panose="020B0604020202020204" pitchFamily="34" charset="0"/>
              <a:buChar char="•"/>
            </a:pPr>
            <a:r>
              <a:rPr lang="en-US" dirty="0"/>
              <a:t>Las </a:t>
            </a:r>
            <a:r>
              <a:rPr lang="en-US" dirty="0" err="1"/>
              <a:t>corrientes</a:t>
            </a:r>
            <a:r>
              <a:rPr lang="en-US" dirty="0"/>
              <a:t> marinas </a:t>
            </a:r>
            <a:r>
              <a:rPr lang="en-US" dirty="0" err="1"/>
              <a:t>pueden</a:t>
            </a:r>
            <a:r>
              <a:rPr lang="en-US" dirty="0"/>
              <a:t> ser estrechas, o más de 50 yardas de ancho</a:t>
            </a:r>
          </a:p>
          <a:p>
            <a:pPr marL="171450" indent="-171450">
              <a:buFont typeface="Arial" panose="020B0604020202020204" pitchFamily="34" charset="0"/>
              <a:buChar char="•"/>
            </a:pPr>
            <a:r>
              <a:rPr lang="en-US" dirty="0"/>
              <a:t>Terminan a veces </a:t>
            </a:r>
            <a:r>
              <a:rPr lang="en-US" dirty="0" err="1"/>
              <a:t>apenas</a:t>
            </a:r>
            <a:r>
              <a:rPr lang="en-US" dirty="0"/>
              <a:t> a </a:t>
            </a:r>
            <a:r>
              <a:rPr lang="en-US" dirty="0" err="1"/>
              <a:t>poca</a:t>
            </a:r>
            <a:r>
              <a:rPr lang="en-US" dirty="0"/>
              <a:t> </a:t>
            </a:r>
            <a:r>
              <a:rPr lang="en-US" dirty="0" err="1"/>
              <a:t>distancia</a:t>
            </a:r>
            <a:r>
              <a:rPr lang="en-US" dirty="0"/>
              <a:t> mas </a:t>
            </a:r>
            <a:r>
              <a:rPr lang="en-US" dirty="0" err="1"/>
              <a:t>allá</a:t>
            </a:r>
            <a:r>
              <a:rPr lang="en-US" dirty="0"/>
              <a:t> de las </a:t>
            </a:r>
            <a:r>
              <a:rPr lang="en-US" dirty="0" err="1"/>
              <a:t>olas</a:t>
            </a:r>
            <a:r>
              <a:rPr lang="en-US" dirty="0"/>
              <a:t> </a:t>
            </a:r>
            <a:r>
              <a:rPr lang="en-US" dirty="0" err="1"/>
              <a:t>rompientes</a:t>
            </a:r>
            <a:r>
              <a:rPr lang="en-US" dirty="0"/>
              <a:t>;</a:t>
            </a:r>
            <a:r>
              <a:rPr dirty="0"/>
              <a:t> </a:t>
            </a:r>
            <a:r>
              <a:rPr lang="en-US" dirty="0"/>
              <a:t>sin embargo </a:t>
            </a:r>
            <a:r>
              <a:rPr lang="en-US" dirty="0" err="1"/>
              <a:t>otros</a:t>
            </a:r>
            <a:r>
              <a:rPr lang="en-US" dirty="0"/>
              <a:t> pueden continuar </a:t>
            </a:r>
            <a:r>
              <a:rPr lang="en-US" dirty="0" err="1"/>
              <a:t>fluyendo</a:t>
            </a:r>
            <a:r>
              <a:rPr lang="en-US" dirty="0"/>
              <a:t> por centenares de </a:t>
            </a:r>
            <a:r>
              <a:rPr lang="en-US" dirty="0" err="1"/>
              <a:t>yardas</a:t>
            </a:r>
            <a:r>
              <a:rPr lang="en-US" dirty="0"/>
              <a:t> </a:t>
            </a:r>
            <a:r>
              <a:rPr lang="en-US" dirty="0" err="1"/>
              <a:t>fuera</a:t>
            </a:r>
            <a:r>
              <a:rPr lang="en-US" dirty="0"/>
              <a:t> de la </a:t>
            </a:r>
            <a:r>
              <a:rPr lang="en-US" dirty="0" err="1"/>
              <a:t>orilla</a:t>
            </a:r>
            <a:r>
              <a:rPr dirty="0"/>
              <a:t> </a:t>
            </a:r>
          </a:p>
          <a:p>
            <a:pPr marL="171450" indent="-171450">
              <a:buFont typeface="Arial" panose="020B0604020202020204" pitchFamily="34" charset="0"/>
              <a:buChar char="•"/>
            </a:pPr>
            <a:r>
              <a:rPr lang="en-US" dirty="0"/>
              <a:t>La velocidad y la longitud de la corriente en la zona de la resaca pueden hacerla muy peligrosa a los nadadores de cualquier habilidad, especialmente para los que no conozcan qué hacer si él se </a:t>
            </a:r>
            <a:r>
              <a:rPr lang="en-US" dirty="0" err="1"/>
              <a:t>encuentran</a:t>
            </a:r>
            <a:r>
              <a:rPr lang="en-US" dirty="0"/>
              <a:t> </a:t>
            </a:r>
            <a:r>
              <a:rPr lang="en-US" dirty="0" err="1"/>
              <a:t>atrapados</a:t>
            </a:r>
            <a:r>
              <a:rPr lang="en-US" dirty="0"/>
              <a:t> </a:t>
            </a:r>
            <a:r>
              <a:rPr lang="en-US" dirty="0" err="1"/>
              <a:t>en</a:t>
            </a:r>
            <a:r>
              <a:rPr lang="en-US" dirty="0"/>
              <a:t> una </a:t>
            </a:r>
            <a:r>
              <a:rPr lang="en-US" dirty="0" err="1"/>
              <a:t>resaca</a:t>
            </a:r>
            <a:endParaRPr lang="en-US" dirty="0"/>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5</a:t>
            </a:fld>
            <a:endParaRPr lang="en-US"/>
          </a:p>
        </p:txBody>
      </p:sp>
    </p:spTree>
    <p:extLst>
      <p:ext uri="{BB962C8B-B14F-4D97-AF65-F5344CB8AC3E}">
        <p14:creationId xmlns:p14="http://schemas.microsoft.com/office/powerpoint/2010/main" val="418044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r>
            <a:r>
              <a:rPr lang="en-US" b="1" dirty="0" err="1"/>
              <a:t>Cómo</a:t>
            </a:r>
            <a:r>
              <a:rPr lang="en-US" b="1" dirty="0"/>
              <a:t> se </a:t>
            </a:r>
            <a:r>
              <a:rPr lang="en-US" b="1" dirty="0" err="1"/>
              <a:t>forman</a:t>
            </a:r>
            <a:r>
              <a:rPr lang="en-US" b="1" dirty="0"/>
              <a:t> las </a:t>
            </a:r>
            <a:r>
              <a:rPr lang="en-US" b="1" dirty="0" err="1"/>
              <a:t>corrientes</a:t>
            </a:r>
            <a:r>
              <a:rPr lang="en-US" b="1" dirty="0"/>
              <a:t> marinas?</a:t>
            </a:r>
          </a:p>
          <a:p>
            <a:pPr marL="0" indent="0">
              <a:buFont typeface="Arial" panose="020B0604020202020204" pitchFamily="34" charset="0"/>
              <a:buNone/>
            </a:pPr>
            <a:endParaRPr lang="en-US" sz="1200" dirty="0">
              <a:latin typeface="+mn-lt"/>
              <a:cs typeface="+mn-cs"/>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Las </a:t>
            </a:r>
            <a:r>
              <a:rPr lang="en-US" sz="1200" dirty="0" err="1">
                <a:latin typeface="Arial" panose="020B0604020202020204" pitchFamily="34" charset="0"/>
                <a:cs typeface="Arial" panose="020B0604020202020204" pitchFamily="34" charset="0"/>
              </a:rPr>
              <a:t>corrientes</a:t>
            </a:r>
            <a:r>
              <a:rPr lang="en-US" sz="1200" dirty="0">
                <a:latin typeface="Arial" panose="020B0604020202020204" pitchFamily="34" charset="0"/>
                <a:cs typeface="Arial" panose="020B0604020202020204" pitchFamily="34" charset="0"/>
              </a:rPr>
              <a:t> marinas se </a:t>
            </a:r>
            <a:r>
              <a:rPr lang="en-US" sz="1200" dirty="0" err="1">
                <a:latin typeface="Arial" panose="020B0604020202020204" pitchFamily="34" charset="0"/>
                <a:cs typeface="Arial" panose="020B0604020202020204" pitchFamily="34" charset="0"/>
              </a:rPr>
              <a:t>forman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mientras</a:t>
            </a:r>
            <a:r>
              <a:rPr lang="en-US" sz="1200" dirty="0">
                <a:latin typeface="Arial" panose="020B0604020202020204" pitchFamily="34" charset="0"/>
                <a:cs typeface="Arial" panose="020B0604020202020204" pitchFamily="34" charset="0"/>
              </a:rPr>
              <a:t> que las </a:t>
            </a:r>
            <a:r>
              <a:rPr lang="en-US" sz="1200" dirty="0" err="1">
                <a:latin typeface="Arial" panose="020B0604020202020204" pitchFamily="34" charset="0"/>
                <a:cs typeface="Arial" panose="020B0604020202020204" pitchFamily="34" charset="0"/>
              </a:rPr>
              <a:t>olas</a:t>
            </a:r>
            <a:r>
              <a:rPr lang="en-US" sz="1200" dirty="0">
                <a:latin typeface="Arial" panose="020B0604020202020204" pitchFamily="34" charset="0"/>
                <a:cs typeface="Arial" panose="020B0604020202020204" pitchFamily="34" charset="0"/>
              </a:rPr>
              <a:t> entrants </a:t>
            </a:r>
            <a:r>
              <a:rPr lang="en-US" sz="1200" dirty="0" err="1">
                <a:latin typeface="Arial" panose="020B0604020202020204" pitchFamily="34" charset="0"/>
                <a:cs typeface="Arial" panose="020B0604020202020204" pitchFamily="34" charset="0"/>
              </a:rPr>
              <a:t>empujan</a:t>
            </a:r>
            <a:r>
              <a:rPr lang="en-US" sz="1200" dirty="0">
                <a:latin typeface="Arial" panose="020B0604020202020204" pitchFamily="34" charset="0"/>
                <a:cs typeface="Arial" panose="020B0604020202020204" pitchFamily="34" charset="0"/>
              </a:rPr>
              <a:t> el </a:t>
            </a:r>
            <a:r>
              <a:rPr lang="en-US" sz="1200" dirty="0" err="1">
                <a:latin typeface="Arial" panose="020B0604020202020204" pitchFamily="34" charset="0"/>
                <a:cs typeface="Arial" panose="020B0604020202020204" pitchFamily="34" charset="0"/>
              </a:rPr>
              <a:t>agua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encima</a:t>
            </a:r>
            <a:r>
              <a:rPr lang="en-US" sz="1200" dirty="0">
                <a:latin typeface="Arial" panose="020B0604020202020204" pitchFamily="34" charset="0"/>
                <a:cs typeface="Arial" panose="020B0604020202020204" pitchFamily="34" charset="0"/>
              </a:rPr>
              <a:t> de la cuesta de la playa</a:t>
            </a:r>
          </a:p>
          <a:p>
            <a:pPr marL="171450" indent="-171450">
              <a:buFont typeface="Arial" panose="020B0604020202020204" pitchFamily="34" charset="0"/>
              <a:buChar char="•"/>
            </a:pPr>
            <a:r>
              <a:rPr lang="en-US" dirty="0"/>
              <a:t>Para permanecer </a:t>
            </a:r>
            <a:r>
              <a:rPr lang="en-US" dirty="0" err="1"/>
              <a:t>en</a:t>
            </a:r>
            <a:r>
              <a:rPr lang="en-US" dirty="0"/>
              <a:t> </a:t>
            </a:r>
            <a:r>
              <a:rPr lang="en-US" dirty="0" err="1"/>
              <a:t>equilibrio</a:t>
            </a:r>
            <a:r>
              <a:rPr lang="en-US" dirty="0"/>
              <a:t>, el agua entrante </a:t>
            </a:r>
            <a:r>
              <a:rPr lang="en-US" dirty="0" err="1"/>
              <a:t>intenta</a:t>
            </a:r>
            <a:r>
              <a:rPr lang="en-US" dirty="0"/>
              <a:t> </a:t>
            </a:r>
            <a:r>
              <a:rPr lang="en-US" dirty="0" err="1"/>
              <a:t>salir</a:t>
            </a:r>
            <a:r>
              <a:rPr lang="en-US" dirty="0"/>
              <a:t> por la trayectoria de </a:t>
            </a:r>
            <a:r>
              <a:rPr lang="en-US" dirty="0" err="1"/>
              <a:t>menos</a:t>
            </a:r>
            <a:r>
              <a:rPr lang="en-US" dirty="0"/>
              <a:t> Resistencia, que es típicamente una rotura en el banco de arena u </a:t>
            </a:r>
            <a:r>
              <a:rPr lang="en-US" dirty="0" err="1"/>
              <a:t>otra</a:t>
            </a:r>
            <a:r>
              <a:rPr lang="en-US" dirty="0"/>
              <a:t> desigualdad en el </a:t>
            </a:r>
            <a:r>
              <a:rPr lang="en-US" dirty="0" err="1"/>
              <a:t>fondo</a:t>
            </a:r>
            <a:endParaRPr lang="en-US" dirty="0"/>
          </a:p>
          <a:p>
            <a:pPr marL="171450" indent="-171450">
              <a:buFont typeface="Arial" panose="020B0604020202020204" pitchFamily="34" charset="0"/>
              <a:buChar char="•"/>
            </a:pPr>
            <a:r>
              <a:rPr lang="en-US" dirty="0"/>
              <a:t>La fuerza de una </a:t>
            </a:r>
            <a:r>
              <a:rPr lang="en-US" dirty="0" err="1"/>
              <a:t>corriente</a:t>
            </a:r>
            <a:r>
              <a:rPr lang="en-US" dirty="0"/>
              <a:t> marina puede cambiar dependiendo del nivel de la marea y de la cantidad de </a:t>
            </a:r>
            <a:r>
              <a:rPr lang="en-US" dirty="0" err="1"/>
              <a:t>olas</a:t>
            </a:r>
            <a:r>
              <a:rPr lang="en-US" dirty="0"/>
              <a:t> que se mueven </a:t>
            </a:r>
            <a:r>
              <a:rPr lang="en-US" dirty="0" err="1"/>
              <a:t>hacia</a:t>
            </a:r>
            <a:r>
              <a:rPr lang="en-US" dirty="0"/>
              <a:t> la </a:t>
            </a:r>
            <a:r>
              <a:rPr lang="en-US" dirty="0" err="1"/>
              <a:t>orilla</a:t>
            </a:r>
            <a:r>
              <a:rPr lang="en-US" dirty="0"/>
              <a:t>.</a:t>
            </a:r>
          </a:p>
          <a:p>
            <a:pPr marL="171450" indent="-171450">
              <a:buFont typeface="Arial" panose="020B0604020202020204" pitchFamily="34" charset="0"/>
              <a:buChar char="•"/>
            </a:pPr>
            <a:r>
              <a:rPr lang="en-US" dirty="0"/>
              <a:t>Los pronósticos de NWS son </a:t>
            </a:r>
            <a:r>
              <a:rPr lang="en-US" dirty="0" err="1"/>
              <a:t>basados</a:t>
            </a:r>
            <a:r>
              <a:rPr lang="en-US" dirty="0"/>
              <a:t> </a:t>
            </a:r>
            <a:r>
              <a:rPr lang="en-US" dirty="0" err="1"/>
              <a:t>en</a:t>
            </a:r>
            <a:r>
              <a:rPr lang="en-US" dirty="0"/>
              <a:t> la </a:t>
            </a:r>
            <a:r>
              <a:rPr lang="en-US" dirty="0" err="1"/>
              <a:t>altura</a:t>
            </a:r>
            <a:r>
              <a:rPr lang="en-US" dirty="0"/>
              <a:t> de las </a:t>
            </a:r>
            <a:r>
              <a:rPr lang="en-US" dirty="0" err="1"/>
              <a:t>olas</a:t>
            </a:r>
            <a:r>
              <a:rPr lang="en-US" dirty="0"/>
              <a:t> </a:t>
            </a:r>
            <a:r>
              <a:rPr lang="en-US" dirty="0" err="1"/>
              <a:t>previstas</a:t>
            </a:r>
            <a:r>
              <a:rPr lang="en-US" dirty="0"/>
              <a:t>, período de la </a:t>
            </a:r>
            <a:r>
              <a:rPr lang="en-US" dirty="0" err="1"/>
              <a:t>ola</a:t>
            </a:r>
            <a:r>
              <a:rPr lang="en-US" dirty="0"/>
              <a:t>, dirección de </a:t>
            </a:r>
            <a:r>
              <a:rPr lang="en-US" dirty="0" err="1"/>
              <a:t>viento</a:t>
            </a:r>
            <a:r>
              <a:rPr lang="en-US" dirty="0"/>
              <a:t> y </a:t>
            </a:r>
            <a:r>
              <a:rPr lang="en-US" dirty="0" err="1"/>
              <a:t>velocidad</a:t>
            </a:r>
            <a:r>
              <a:rPr lang="en-US" dirty="0"/>
              <a:t>, y fluctuaciones de marea a través de modelos de </a:t>
            </a:r>
            <a:r>
              <a:rPr lang="en-US" dirty="0" err="1"/>
              <a:t>olas</a:t>
            </a:r>
            <a:r>
              <a:rPr lang="en-US" dirty="0"/>
              <a:t> y </a:t>
            </a:r>
            <a:r>
              <a:rPr lang="en-US" dirty="0" err="1"/>
              <a:t>monitoreando</a:t>
            </a:r>
            <a:r>
              <a:rPr lang="en-US" dirty="0"/>
              <a:t> </a:t>
            </a:r>
            <a:r>
              <a:rPr lang="en-US" dirty="0" err="1"/>
              <a:t>observaciones</a:t>
            </a:r>
            <a:r>
              <a:rPr lang="en-US" dirty="0"/>
              <a:t> </a:t>
            </a:r>
            <a:r>
              <a:rPr lang="en-US" dirty="0" err="1"/>
              <a:t>océanicos</a:t>
            </a:r>
            <a:r>
              <a:rPr lang="en-US" dirty="0"/>
              <a:t> a través de </a:t>
            </a:r>
            <a:r>
              <a:rPr lang="en-US" dirty="0" err="1"/>
              <a:t>boyas</a:t>
            </a:r>
            <a:r>
              <a:rPr lang="en-US" dirty="0"/>
              <a:t>..</a:t>
            </a:r>
            <a:r>
              <a:rPr dirty="0"/>
              <a:t> </a:t>
            </a:r>
            <a:r>
              <a:rPr lang="en-US" dirty="0" err="1"/>
              <a:t>Éstos</a:t>
            </a:r>
            <a:r>
              <a:rPr lang="en-US" dirty="0"/>
              <a:t> solo son </a:t>
            </a:r>
            <a:r>
              <a:rPr lang="en-US" dirty="0" err="1"/>
              <a:t>pronósticos</a:t>
            </a:r>
            <a:r>
              <a:rPr lang="en-US" dirty="0"/>
              <a:t>.</a:t>
            </a:r>
            <a:r>
              <a:rPr dirty="0"/>
              <a:t> </a:t>
            </a:r>
            <a:r>
              <a:rPr lang="en-US" dirty="0"/>
              <a:t>Las condiciones reales pueden variar.</a:t>
            </a:r>
            <a:r>
              <a:rPr dirty="0"/>
              <a:t> </a:t>
            </a:r>
          </a:p>
          <a:p>
            <a:pPr marL="171450" indent="-171450">
              <a:buFont typeface="Arial" panose="020B0604020202020204" pitchFamily="34" charset="0"/>
              <a:buChar char="•"/>
            </a:pPr>
            <a:r>
              <a:rPr lang="en-US" dirty="0"/>
              <a:t>Las </a:t>
            </a:r>
            <a:r>
              <a:rPr lang="en-US" dirty="0" err="1"/>
              <a:t>corrientes</a:t>
            </a:r>
            <a:r>
              <a:rPr lang="en-US" dirty="0"/>
              <a:t> marinas se pueden observar </a:t>
            </a:r>
            <a:r>
              <a:rPr lang="en-US" dirty="0" err="1"/>
              <a:t>casi</a:t>
            </a:r>
            <a:r>
              <a:rPr lang="en-US" dirty="0"/>
              <a:t> </a:t>
            </a:r>
            <a:r>
              <a:rPr lang="en-US" dirty="0" err="1"/>
              <a:t>díariamente</a:t>
            </a:r>
            <a:r>
              <a:rPr lang="en-US" dirty="0"/>
              <a:t>, aunque la mayor parte de ellas son débiles.</a:t>
            </a:r>
            <a:r>
              <a:rPr dirty="0"/>
              <a:t> </a:t>
            </a:r>
            <a:r>
              <a:rPr lang="en-US" dirty="0"/>
              <a:t>Sin embargo, cuando el NWS determina que las </a:t>
            </a:r>
            <a:r>
              <a:rPr lang="en-US" dirty="0" err="1"/>
              <a:t>corrientes</a:t>
            </a:r>
            <a:r>
              <a:rPr lang="en-US" dirty="0"/>
              <a:t> marinas podrían llegar a ser </a:t>
            </a:r>
            <a:r>
              <a:rPr lang="en-US" dirty="0" err="1"/>
              <a:t>fuertes</a:t>
            </a:r>
            <a:r>
              <a:rPr lang="en-US" dirty="0"/>
              <a:t>, </a:t>
            </a:r>
            <a:r>
              <a:rPr lang="en-US" dirty="0" err="1"/>
              <a:t>alertan</a:t>
            </a:r>
            <a:r>
              <a:rPr lang="en-US" dirty="0"/>
              <a:t> al público con </a:t>
            </a:r>
            <a:r>
              <a:rPr lang="en-US" dirty="0" err="1"/>
              <a:t>boletines</a:t>
            </a:r>
            <a:r>
              <a:rPr lang="en-US" dirty="0"/>
              <a:t> </a:t>
            </a:r>
            <a:r>
              <a:rPr lang="en-US" dirty="0" err="1"/>
              <a:t>especiales</a:t>
            </a:r>
            <a:r>
              <a:rPr lang="en-US" dirty="0"/>
              <a:t>.</a:t>
            </a:r>
            <a:r>
              <a:rPr dirty="0"/>
              <a:t> </a:t>
            </a:r>
            <a:r>
              <a:rPr lang="en-US" dirty="0"/>
              <a:t>Los </a:t>
            </a:r>
            <a:r>
              <a:rPr lang="en-US" dirty="0" err="1"/>
              <a:t>pronósticos</a:t>
            </a:r>
            <a:r>
              <a:rPr lang="en-US" dirty="0"/>
              <a:t> de playa del NWS </a:t>
            </a:r>
            <a:r>
              <a:rPr lang="en-US" dirty="0" err="1"/>
              <a:t>también</a:t>
            </a:r>
            <a:r>
              <a:rPr lang="en-US" dirty="0"/>
              <a:t> incluye una </a:t>
            </a:r>
            <a:r>
              <a:rPr lang="en-US" dirty="0" err="1"/>
              <a:t>sección</a:t>
            </a:r>
            <a:r>
              <a:rPr lang="en-US" dirty="0"/>
              <a:t> </a:t>
            </a:r>
            <a:r>
              <a:rPr lang="en-US" dirty="0" err="1"/>
              <a:t>sobre</a:t>
            </a:r>
            <a:r>
              <a:rPr lang="en-US" dirty="0"/>
              <a:t> la prevision de </a:t>
            </a:r>
            <a:r>
              <a:rPr lang="en-US" dirty="0" err="1"/>
              <a:t>corriente</a:t>
            </a:r>
            <a:r>
              <a:rPr lang="en-US" dirty="0"/>
              <a:t> marina, y </a:t>
            </a:r>
            <a:r>
              <a:rPr lang="en-US" dirty="0" err="1"/>
              <a:t>notificaciones</a:t>
            </a:r>
            <a:r>
              <a:rPr lang="en-US" dirty="0"/>
              <a:t> de </a:t>
            </a:r>
            <a:r>
              <a:rPr lang="en-US" dirty="0" err="1"/>
              <a:t>riesgos</a:t>
            </a:r>
            <a:r>
              <a:rPr lang="en-US" dirty="0"/>
              <a:t> </a:t>
            </a:r>
            <a:r>
              <a:rPr lang="en-US" dirty="0" err="1"/>
              <a:t>moderado</a:t>
            </a:r>
            <a:r>
              <a:rPr lang="en-US" dirty="0"/>
              <a:t> o alto se </a:t>
            </a:r>
            <a:r>
              <a:rPr lang="en-US" dirty="0" err="1"/>
              <a:t>anuncian</a:t>
            </a:r>
            <a:r>
              <a:rPr lang="en-US" dirty="0"/>
              <a:t> </a:t>
            </a:r>
            <a:r>
              <a:rPr lang="en-US" dirty="0" err="1"/>
              <a:t>cuando</a:t>
            </a:r>
            <a:r>
              <a:rPr lang="en-US" dirty="0"/>
              <a:t> </a:t>
            </a:r>
            <a:r>
              <a:rPr lang="en-US" dirty="0" err="1"/>
              <a:t>apropiado</a:t>
            </a:r>
            <a:endParaRPr lang="en-US" dirty="0"/>
          </a:p>
          <a:p>
            <a:pPr marL="171450" indent="-171450">
              <a:buFont typeface="Arial" panose="020B0604020202020204" pitchFamily="34" charset="0"/>
              <a:buChar char="•"/>
            </a:pPr>
            <a:r>
              <a:rPr lang="en-US" dirty="0" err="1"/>
              <a:t>Preste</a:t>
            </a:r>
            <a:r>
              <a:rPr lang="en-US" dirty="0"/>
              <a:t> </a:t>
            </a:r>
            <a:r>
              <a:rPr lang="en-US" baseline="0" dirty="0" err="1"/>
              <a:t>atención</a:t>
            </a:r>
            <a:r>
              <a:rPr lang="en-US" baseline="0" dirty="0"/>
              <a:t> a estos pronósticos, visite las playas con </a:t>
            </a:r>
            <a:r>
              <a:rPr lang="en-US" baseline="0" dirty="0" err="1"/>
              <a:t>salvavidas</a:t>
            </a:r>
            <a:r>
              <a:rPr lang="en-US" baseline="0" dirty="0"/>
              <a:t> </a:t>
            </a:r>
            <a:r>
              <a:rPr lang="en-US" baseline="0" dirty="0" err="1"/>
              <a:t>presentes</a:t>
            </a:r>
            <a:r>
              <a:rPr lang="en-US" baseline="0" dirty="0"/>
              <a:t>, y </a:t>
            </a:r>
            <a:r>
              <a:rPr lang="en-US" baseline="0" dirty="0" err="1"/>
              <a:t>consulte</a:t>
            </a:r>
            <a:r>
              <a:rPr lang="en-US" baseline="0" dirty="0"/>
              <a:t> con </a:t>
            </a:r>
            <a:r>
              <a:rPr lang="en-US" baseline="0" dirty="0" err="1"/>
              <a:t>salvavidas</a:t>
            </a:r>
            <a:r>
              <a:rPr lang="en-US" baseline="0" dirty="0"/>
              <a:t> para </a:t>
            </a:r>
            <a:r>
              <a:rPr lang="en-US" baseline="0" dirty="0" err="1"/>
              <a:t>obtener</a:t>
            </a:r>
            <a:r>
              <a:rPr lang="en-US" baseline="0" dirty="0"/>
              <a:t> </a:t>
            </a:r>
            <a:r>
              <a:rPr lang="en-US" baseline="0" dirty="0" err="1"/>
              <a:t>consejos</a:t>
            </a:r>
            <a:r>
              <a:rPr lang="en-US" baseline="0" dirty="0"/>
              <a:t> de </a:t>
            </a:r>
            <a:r>
              <a:rPr lang="en-US" baseline="0" dirty="0" err="1"/>
              <a:t>seguridad</a:t>
            </a:r>
            <a:r>
              <a:rPr lang="en-US" baseline="0" dirty="0"/>
              <a:t> y para la </a:t>
            </a:r>
            <a:r>
              <a:rPr lang="en-US" baseline="0" dirty="0" err="1"/>
              <a:t>informaci</a:t>
            </a:r>
            <a:r>
              <a:rPr lang="en-US" dirty="0" err="1"/>
              <a:t>ó</a:t>
            </a:r>
            <a:r>
              <a:rPr lang="en-US" baseline="0" dirty="0" err="1"/>
              <a:t>n</a:t>
            </a:r>
            <a:r>
              <a:rPr lang="en-US" baseline="0" dirty="0"/>
              <a:t> mas </a:t>
            </a:r>
            <a:r>
              <a:rPr lang="en-US" baseline="0" dirty="0" err="1"/>
              <a:t>actualizada</a:t>
            </a:r>
            <a:r>
              <a:rPr lang="en-US" baseline="0" dirty="0"/>
              <a:t> </a:t>
            </a:r>
            <a:r>
              <a:rPr lang="en-US" baseline="0" dirty="0" err="1"/>
              <a:t>sobre</a:t>
            </a:r>
            <a:r>
              <a:rPr lang="en-US" baseline="0" dirty="0"/>
              <a:t> el </a:t>
            </a:r>
            <a:r>
              <a:rPr lang="en-US" baseline="0" dirty="0" err="1"/>
              <a:t>estado</a:t>
            </a:r>
            <a:r>
              <a:rPr lang="en-US" baseline="0" dirty="0"/>
              <a:t> de las </a:t>
            </a:r>
            <a:r>
              <a:rPr lang="en-US" baseline="0" dirty="0" err="1"/>
              <a:t>corrientes</a:t>
            </a:r>
            <a:r>
              <a:rPr lang="en-US" baseline="0" dirty="0"/>
              <a:t> marinas que </a:t>
            </a:r>
            <a:r>
              <a:rPr lang="en-US" baseline="0" dirty="0" err="1"/>
              <a:t>pueden</a:t>
            </a:r>
            <a:r>
              <a:rPr lang="en-US" baseline="0" dirty="0"/>
              <a:t> </a:t>
            </a:r>
            <a:r>
              <a:rPr lang="en-US" baseline="0" dirty="0" err="1"/>
              <a:t>cambiar</a:t>
            </a:r>
            <a:r>
              <a:rPr lang="en-US" baseline="0" dirty="0"/>
              <a:t> </a:t>
            </a:r>
            <a:r>
              <a:rPr lang="en-US" baseline="0" dirty="0" err="1"/>
              <a:t>rapidamente</a:t>
            </a:r>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6</a:t>
            </a:fld>
            <a:endParaRPr lang="en-US"/>
          </a:p>
        </p:txBody>
      </p:sp>
    </p:spTree>
    <p:extLst>
      <p:ext uri="{BB962C8B-B14F-4D97-AF65-F5344CB8AC3E}">
        <p14:creationId xmlns:p14="http://schemas.microsoft.com/office/powerpoint/2010/main" val="241646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 estructura causó corrientes de rasgón</a:t>
            </a:r>
          </a:p>
          <a:p>
            <a:endParaRPr lang="en-US" dirty="0"/>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Dondequiera que las </a:t>
            </a:r>
            <a:r>
              <a:rPr lang="en-US" sz="1800" b="0" i="0" dirty="0" err="1">
                <a:solidFill>
                  <a:srgbClr val="2F5496"/>
                </a:solidFill>
                <a:effectLst/>
                <a:latin typeface="Arial" panose="020B0604020202020204" pitchFamily="34" charset="0"/>
              </a:rPr>
              <a:t>estructuras</a:t>
            </a:r>
            <a:r>
              <a:rPr lang="en-US" sz="1800" b="0" i="0" dirty="0">
                <a:solidFill>
                  <a:srgbClr val="2F5496"/>
                </a:solidFill>
                <a:effectLst/>
                <a:latin typeface="Arial" panose="020B0604020202020204" pitchFamily="34" charset="0"/>
              </a:rPr>
              <a:t> se </a:t>
            </a:r>
            <a:r>
              <a:rPr lang="en-US" sz="1800" b="0" i="0" dirty="0" err="1">
                <a:solidFill>
                  <a:srgbClr val="2F5496"/>
                </a:solidFill>
                <a:effectLst/>
                <a:latin typeface="Arial" panose="020B0604020202020204" pitchFamily="34" charset="0"/>
              </a:rPr>
              <a:t>extiendan</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desde</a:t>
            </a:r>
            <a:r>
              <a:rPr lang="en-US" sz="1800" b="0" i="0" dirty="0">
                <a:solidFill>
                  <a:srgbClr val="2F5496"/>
                </a:solidFill>
                <a:effectLst/>
                <a:latin typeface="Arial" panose="020B0604020202020204" pitchFamily="34" charset="0"/>
              </a:rPr>
              <a:t> la orilla </a:t>
            </a:r>
            <a:r>
              <a:rPr lang="en-US" sz="1800" b="0" i="0" dirty="0" err="1">
                <a:solidFill>
                  <a:srgbClr val="2F5496"/>
                </a:solidFill>
                <a:effectLst/>
                <a:latin typeface="Arial" panose="020B0604020202020204" pitchFamily="34" charset="0"/>
              </a:rPr>
              <a:t>hacia</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afuera</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pueden</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estar</a:t>
            </a:r>
            <a:r>
              <a:rPr lang="en-US" sz="1800" b="0" i="0" dirty="0">
                <a:solidFill>
                  <a:srgbClr val="2F5496"/>
                </a:solidFill>
                <a:effectLst/>
                <a:latin typeface="Arial" panose="020B0604020202020204" pitchFamily="34" charset="0"/>
              </a:rPr>
              <a:t> la </a:t>
            </a:r>
            <a:r>
              <a:rPr lang="en-US" sz="1800" b="0" i="0" dirty="0" err="1">
                <a:solidFill>
                  <a:srgbClr val="2F5496"/>
                </a:solidFill>
                <a:effectLst/>
                <a:latin typeface="Arial" panose="020B0604020202020204" pitchFamily="34" charset="0"/>
              </a:rPr>
              <a:t>presencia</a:t>
            </a:r>
            <a:r>
              <a:rPr lang="en-US" sz="1800" b="0" i="0" dirty="0">
                <a:solidFill>
                  <a:srgbClr val="2F5496"/>
                </a:solidFill>
                <a:effectLst/>
                <a:latin typeface="Arial" panose="020B0604020202020204" pitchFamily="34" charset="0"/>
              </a:rPr>
              <a:t> de las </a:t>
            </a:r>
            <a:r>
              <a:rPr lang="en-US" sz="1800" b="0" i="0" dirty="0" err="1">
                <a:solidFill>
                  <a:srgbClr val="2F5496"/>
                </a:solidFill>
                <a:effectLst/>
                <a:latin typeface="Arial" panose="020B0604020202020204" pitchFamily="34" charset="0"/>
              </a:rPr>
              <a:t>corrientes</a:t>
            </a:r>
            <a:r>
              <a:rPr lang="en-US" sz="1800" b="0" i="0" dirty="0">
                <a:solidFill>
                  <a:srgbClr val="2F5496"/>
                </a:solidFill>
                <a:effectLst/>
                <a:latin typeface="Arial" panose="020B0604020202020204" pitchFamily="34" charset="0"/>
              </a:rPr>
              <a:t> marinas</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err="1">
                <a:solidFill>
                  <a:srgbClr val="2F5496"/>
                </a:solidFill>
                <a:effectLst/>
                <a:latin typeface="Arial" panose="020B0604020202020204" pitchFamily="34" charset="0"/>
              </a:rPr>
              <a:t>Olas</a:t>
            </a:r>
            <a:r>
              <a:rPr lang="en-US" sz="1800" b="0" i="0" dirty="0">
                <a:solidFill>
                  <a:srgbClr val="2F5496"/>
                </a:solidFill>
                <a:effectLst/>
                <a:latin typeface="Arial" panose="020B0604020202020204" pitchFamily="34" charset="0"/>
              </a:rPr>
              <a:t> o </a:t>
            </a:r>
            <a:r>
              <a:rPr lang="en-US" sz="1800" b="0" i="0" dirty="0" err="1">
                <a:solidFill>
                  <a:srgbClr val="2F5496"/>
                </a:solidFill>
                <a:effectLst/>
                <a:latin typeface="Arial" panose="020B0604020202020204" pitchFamily="34" charset="0"/>
              </a:rPr>
              <a:t>corrientes</a:t>
            </a:r>
            <a:r>
              <a:rPr lang="en-US" sz="1800" b="0" i="0" dirty="0">
                <a:solidFill>
                  <a:srgbClr val="2F5496"/>
                </a:solidFill>
                <a:effectLst/>
                <a:latin typeface="Arial" panose="020B0604020202020204" pitchFamily="34" charset="0"/>
              </a:rPr>
              <a:t> que se </a:t>
            </a:r>
            <a:r>
              <a:rPr lang="en-US" sz="1800" b="0" i="0" dirty="0" err="1">
                <a:solidFill>
                  <a:srgbClr val="2F5496"/>
                </a:solidFill>
                <a:effectLst/>
                <a:latin typeface="Arial" panose="020B0604020202020204" pitchFamily="34" charset="0"/>
              </a:rPr>
              <a:t>mueven</a:t>
            </a:r>
            <a:r>
              <a:rPr lang="en-US" sz="1800" b="0" i="0" dirty="0">
                <a:solidFill>
                  <a:srgbClr val="2F5496"/>
                </a:solidFill>
                <a:effectLst/>
                <a:latin typeface="Arial" panose="020B0604020202020204" pitchFamily="34" charset="0"/>
              </a:rPr>
              <a:t> a lo largo la orilla (conocida como </a:t>
            </a:r>
            <a:r>
              <a:rPr lang="en-US" sz="1800" b="0" i="0" dirty="0" err="1">
                <a:solidFill>
                  <a:srgbClr val="2F5496"/>
                </a:solidFill>
                <a:effectLst/>
                <a:latin typeface="Arial" panose="020B0604020202020204" pitchFamily="34" charset="0"/>
              </a:rPr>
              <a:t>corrientes</a:t>
            </a:r>
            <a:r>
              <a:rPr lang="en-US" sz="1800" b="0" i="0" dirty="0">
                <a:solidFill>
                  <a:srgbClr val="2F5496"/>
                </a:solidFill>
                <a:effectLst/>
                <a:latin typeface="Arial" panose="020B0604020202020204" pitchFamily="34" charset="0"/>
              </a:rPr>
              <a:t> “longshore”) empujan el agua hacia la estructura y el </a:t>
            </a:r>
            <a:r>
              <a:rPr lang="en-US" sz="1800" b="0" i="0" dirty="0" err="1">
                <a:solidFill>
                  <a:srgbClr val="2F5496"/>
                </a:solidFill>
                <a:effectLst/>
                <a:latin typeface="Arial" panose="020B0604020202020204" pitchFamily="34" charset="0"/>
              </a:rPr>
              <a:t>único</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salidero</a:t>
            </a:r>
            <a:r>
              <a:rPr lang="en-US" sz="1800" b="0" i="0" dirty="0">
                <a:solidFill>
                  <a:srgbClr val="2F5496"/>
                </a:solidFill>
                <a:effectLst/>
                <a:latin typeface="Arial" panose="020B0604020202020204" pitchFamily="34" charset="0"/>
              </a:rPr>
              <a:t> del </a:t>
            </a:r>
            <a:r>
              <a:rPr lang="en-US" sz="1800" b="0" i="0" dirty="0" err="1">
                <a:solidFill>
                  <a:srgbClr val="2F5496"/>
                </a:solidFill>
                <a:effectLst/>
                <a:latin typeface="Arial" panose="020B0604020202020204" pitchFamily="34" charset="0"/>
              </a:rPr>
              <a:t>agua</a:t>
            </a:r>
            <a:r>
              <a:rPr lang="en-US" sz="1800" b="0" i="0" dirty="0">
                <a:solidFill>
                  <a:srgbClr val="2F5496"/>
                </a:solidFill>
                <a:effectLst/>
                <a:latin typeface="Arial" panose="020B0604020202020204" pitchFamily="34" charset="0"/>
              </a:rPr>
              <a:t> es a lo largo la </a:t>
            </a:r>
            <a:r>
              <a:rPr lang="en-US" sz="1800" b="0" i="0" dirty="0" err="1">
                <a:solidFill>
                  <a:srgbClr val="2F5496"/>
                </a:solidFill>
                <a:effectLst/>
                <a:latin typeface="Arial" panose="020B0604020202020204" pitchFamily="34" charset="0"/>
              </a:rPr>
              <a:t>estructura</a:t>
            </a:r>
            <a:r>
              <a:rPr lang="en-US" sz="1800" b="0" i="0" dirty="0">
                <a:solidFill>
                  <a:srgbClr val="2F5496"/>
                </a:solidFill>
                <a:effectLst/>
                <a:latin typeface="Arial" panose="020B0604020202020204" pitchFamily="34" charset="0"/>
              </a:rPr>
              <a:t>.</a:t>
            </a:r>
            <a:r>
              <a:rPr dirty="0"/>
              <a:t> </a:t>
            </a:r>
            <a:r>
              <a:rPr lang="en-US" sz="1800" b="0" i="0" dirty="0">
                <a:solidFill>
                  <a:srgbClr val="2F5496"/>
                </a:solidFill>
                <a:effectLst/>
                <a:latin typeface="Arial" panose="020B0604020202020204" pitchFamily="34" charset="0"/>
              </a:rPr>
              <a:t>Como consecuencia, la corriente en </a:t>
            </a:r>
            <a:r>
              <a:rPr lang="en-US" sz="1800" b="0" i="0" dirty="0" err="1">
                <a:solidFill>
                  <a:srgbClr val="2F5496"/>
                </a:solidFill>
                <a:effectLst/>
                <a:latin typeface="Arial" panose="020B0604020202020204" pitchFamily="34" charset="0"/>
              </a:rPr>
              <a:t>estas</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áreas</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puede</a:t>
            </a:r>
            <a:r>
              <a:rPr lang="en-US" sz="1800" b="0" i="0" dirty="0">
                <a:solidFill>
                  <a:srgbClr val="2F5496"/>
                </a:solidFill>
                <a:effectLst/>
                <a:latin typeface="Arial" panose="020B0604020202020204" pitchFamily="34" charset="0"/>
              </a:rPr>
              <a:t> ser </a:t>
            </a:r>
            <a:r>
              <a:rPr lang="en-US" sz="1800" b="0" i="0" dirty="0" err="1">
                <a:solidFill>
                  <a:srgbClr val="2F5496"/>
                </a:solidFill>
                <a:effectLst/>
                <a:latin typeface="Arial" panose="020B0604020202020204" pitchFamily="34" charset="0"/>
              </a:rPr>
              <a:t>muy</a:t>
            </a:r>
            <a:r>
              <a:rPr lang="en-US" sz="1800" b="0" i="0" dirty="0">
                <a:solidFill>
                  <a:srgbClr val="2F5496"/>
                </a:solidFill>
                <a:effectLst/>
                <a:latin typeface="Arial" panose="020B0604020202020204" pitchFamily="34" charset="0"/>
              </a:rPr>
              <a:t> </a:t>
            </a:r>
            <a:r>
              <a:rPr lang="en-US" sz="1800" b="0" i="0" dirty="0" err="1">
                <a:solidFill>
                  <a:srgbClr val="2F5496"/>
                </a:solidFill>
                <a:effectLst/>
                <a:latin typeface="Arial" panose="020B0604020202020204" pitchFamily="34" charset="0"/>
              </a:rPr>
              <a:t>concentrado</a:t>
            </a:r>
            <a:r>
              <a:rPr lang="en-US" sz="1800" b="0" i="0" dirty="0">
                <a:solidFill>
                  <a:srgbClr val="2F5496"/>
                </a:solidFill>
                <a:effectLst/>
                <a:latin typeface="Arial" panose="020B0604020202020204" pitchFamily="34" charset="0"/>
              </a:rPr>
              <a:t> y </a:t>
            </a:r>
            <a:r>
              <a:rPr lang="en-US" sz="1800" b="0" i="0" dirty="0" err="1">
                <a:solidFill>
                  <a:srgbClr val="2F5496"/>
                </a:solidFill>
                <a:effectLst/>
                <a:latin typeface="Arial" panose="020B0604020202020204" pitchFamily="34" charset="0"/>
              </a:rPr>
              <a:t>fuerte</a:t>
            </a:r>
            <a:r>
              <a:rPr lang="en-US" sz="1800" b="0" i="0" dirty="0">
                <a:solidFill>
                  <a:srgbClr val="2F5496"/>
                </a:solidFill>
                <a:effectLst/>
                <a:latin typeface="Arial" panose="020B0604020202020204" pitchFamily="34" charset="0"/>
              </a:rPr>
              <a:t>.</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Estas corrientes están comúnmente presentes al lado de los embarcaderos, </a:t>
            </a:r>
            <a:r>
              <a:rPr lang="en-US" sz="1800" b="0" i="0" dirty="0" err="1">
                <a:solidFill>
                  <a:srgbClr val="2F5496"/>
                </a:solidFill>
                <a:effectLst/>
                <a:latin typeface="Arial" panose="020B0604020202020204" pitchFamily="34" charset="0"/>
              </a:rPr>
              <a:t>muelles</a:t>
            </a:r>
            <a:r>
              <a:rPr lang="en-US" sz="1800" b="0" i="0" dirty="0">
                <a:solidFill>
                  <a:srgbClr val="2F5496"/>
                </a:solidFill>
                <a:effectLst/>
                <a:latin typeface="Arial" panose="020B0604020202020204" pitchFamily="34" charset="0"/>
              </a:rPr>
              <a:t>, e incluso en los promontorios naturales.</a:t>
            </a:r>
            <a:endParaRPr lang="en-US" sz="1200" b="0" i="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800" dirty="0" err="1">
                <a:latin typeface="Arial" panose="020B0604020202020204" pitchFamily="34" charset="0"/>
                <a:cs typeface="Arial" panose="020B0604020202020204" pitchFamily="34" charset="0"/>
              </a:rPr>
              <a:t>Manténgase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muy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lejos</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estas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estructuras</a:t>
            </a:r>
            <a:r>
              <a:rPr lang="en-US" sz="1800" dirty="0">
                <a:latin typeface="Arial" panose="020B0604020202020204" pitchFamily="34" charset="0"/>
                <a:cs typeface="Arial" panose="020B0604020202020204" pitchFamily="34" charset="0"/>
              </a:rPr>
              <a:t> para </a:t>
            </a:r>
            <a:r>
              <a:rPr lang="en-US" sz="1800" dirty="0" err="1">
                <a:latin typeface="Arial" panose="020B0604020202020204" pitchFamily="34" charset="0"/>
                <a:cs typeface="Arial" panose="020B0604020202020204" pitchFamily="34" charset="0"/>
              </a:rPr>
              <a:t>evitar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estas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corrientes</a:t>
            </a:r>
            <a:endParaRPr lang="en-US" sz="1100" dirty="0">
              <a:latin typeface="Arial" panose="020B0604020202020204" pitchFamily="34" charset="0"/>
              <a:cs typeface="Arial" panose="020B0604020202020204"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7</a:t>
            </a:fld>
            <a:endParaRPr lang="en-US"/>
          </a:p>
        </p:txBody>
      </p:sp>
    </p:spTree>
    <p:extLst>
      <p:ext uri="{BB962C8B-B14F-4D97-AF65-F5344CB8AC3E}">
        <p14:creationId xmlns:p14="http://schemas.microsoft.com/office/powerpoint/2010/main" val="1277730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r>
            <a:r>
              <a:rPr lang="es-ES" b="1" dirty="0"/>
              <a:t>Porqué son peligrosas las corrientes marinas</a:t>
            </a:r>
            <a:r>
              <a:rPr lang="en-US" b="1" dirty="0"/>
              <a:t>?</a:t>
            </a:r>
          </a:p>
          <a:p>
            <a:endParaRPr lang="en-US" dirty="0"/>
          </a:p>
          <a:p>
            <a:pPr marL="0" indent="0">
              <a:buFont typeface="Arial" panose="020B0604020202020204" pitchFamily="34" charset="0"/>
              <a:buNone/>
            </a:pPr>
            <a:r>
              <a:rPr lang="en-US" dirty="0"/>
              <a:t>Las corrientes de rasgón pueden ser peligrosas por varias razones, especialmente cuando son muy largas.</a:t>
            </a:r>
            <a:r>
              <a:rPr dirty="0"/>
              <a:t> </a:t>
            </a:r>
            <a:r>
              <a:rPr lang="en-US" dirty="0"/>
              <a:t>¡Observe el de gran tamaño de esta corriente de rasgón de San Diego comparada a la persona en el lado izquierdo de parte inferior izquierda de la imagen destacó en amarillo!</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Hay varias razones por las que las corrientes de rasgón son referidas como "ahogando las máquinas" por los salvavidas, pero principalmente porque...</a:t>
            </a:r>
          </a:p>
          <a:p>
            <a:pPr marL="628650" lvl="1" indent="-171450">
              <a:buFont typeface="Arial" panose="020B0604020202020204" pitchFamily="34" charset="0"/>
              <a:buChar char="•"/>
            </a:pPr>
            <a:r>
              <a:rPr lang="en-US" dirty="0"/>
              <a:t>Llevan a gente lejos de la seguridad de la playa y del agua más baja.</a:t>
            </a:r>
          </a:p>
          <a:p>
            <a:pPr marL="628650" lvl="1" indent="-171450">
              <a:buFont typeface="Arial" panose="020B0604020202020204" pitchFamily="34" charset="0"/>
              <a:buChar char="•"/>
            </a:pPr>
            <a:r>
              <a:rPr lang="en-US" dirty="0"/>
              <a:t>Pueden ser muy duras de manchar, especialmente cuando la resaca es áspera, o no entienden qué buscar.</a:t>
            </a:r>
          </a:p>
          <a:p>
            <a:pPr marL="628650" lvl="1" indent="-171450">
              <a:buFont typeface="Arial" panose="020B0604020202020204" pitchFamily="34" charset="0"/>
              <a:buChar char="•"/>
            </a:pPr>
            <a:r>
              <a:rPr lang="en-US" dirty="0"/>
              <a:t>Los acontecimientos peores ocurren a menudo con el mejor tiempo.</a:t>
            </a:r>
            <a:r>
              <a:rPr dirty="0"/>
              <a:t> </a:t>
            </a:r>
            <a:r>
              <a:rPr lang="en-US" dirty="0"/>
              <a:t>Esto ocurre cuando una tormenta está lejos bastante costera que el tiempo es localmente agradable en la playa.</a:t>
            </a:r>
            <a:r>
              <a:rPr dirty="0"/>
              <a:t> </a:t>
            </a:r>
            <a:r>
              <a:rPr lang="en-US" dirty="0"/>
              <a:t>Mientras tanto, inflamaciones del movimiento distante de </a:t>
            </a:r>
            <a:r>
              <a:rPr dirty="0"/>
              <a:t>la </a:t>
            </a:r>
            <a:r>
              <a:rPr lang="en-US" dirty="0"/>
              <a:t>tormenta hacia la playa que crea un ambiente perfecto de </a:t>
            </a:r>
            <a:r>
              <a:rPr dirty="0"/>
              <a:t>la </a:t>
            </a:r>
            <a:r>
              <a:rPr lang="en-US" dirty="0"/>
              <a:t>resaca para la formación de corrientes de rasgón fuertes.</a:t>
            </a:r>
            <a:r>
              <a:rPr dirty="0"/>
              <a:t> </a:t>
            </a:r>
            <a:r>
              <a:rPr lang="en-US" dirty="0"/>
              <a:t>¡La gente incurre en la equivocación si se asume que las condiciones de la resaca serán agradables si el tiempo es agradable!</a:t>
            </a:r>
          </a:p>
          <a:p>
            <a:pPr marL="628650" lvl="1" indent="-171450">
              <a:buFont typeface="Arial" panose="020B0604020202020204" pitchFamily="34" charset="0"/>
              <a:buChar char="•"/>
            </a:pPr>
            <a:r>
              <a:rPr lang="en-US" dirty="0"/>
              <a:t>Pasado, la gente intenta conseguir de donde ella está nadando a la playa de la manera más corta que significa que ella nada a menudo directamente contra la corriente.</a:t>
            </a:r>
            <a:r>
              <a:rPr dirty="0"/>
              <a:t> </a:t>
            </a:r>
            <a:r>
              <a:rPr lang="en-US" dirty="0"/>
              <a:t>Consiguen cansados y se encuentran eventual en una situación peligrosa y un pánico.</a:t>
            </a:r>
            <a:r>
              <a:rPr dirty="0"/>
              <a:t> </a:t>
            </a: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8</a:t>
            </a:fld>
            <a:endParaRPr lang="en-US"/>
          </a:p>
        </p:txBody>
      </p:sp>
    </p:spTree>
    <p:extLst>
      <p:ext uri="{BB962C8B-B14F-4D97-AF65-F5344CB8AC3E}">
        <p14:creationId xmlns:p14="http://schemas.microsoft.com/office/powerpoint/2010/main" val="3614033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Cómo manchar una corriente de rasgón</a:t>
            </a:r>
          </a:p>
          <a:p>
            <a:endParaRPr lang="en-US" dirty="0"/>
          </a:p>
          <a:p>
            <a:pPr marL="171450" indent="-171450">
              <a:buFont typeface="Arial" panose="020B0604020202020204" pitchFamily="34" charset="0"/>
              <a:buChar char="•"/>
            </a:pPr>
            <a:r>
              <a:rPr lang="en-US" dirty="0"/>
              <a:t>Mientras que las </a:t>
            </a:r>
            <a:r>
              <a:rPr lang="en-US" dirty="0" err="1"/>
              <a:t>corrientes</a:t>
            </a:r>
            <a:r>
              <a:rPr lang="en-US" dirty="0"/>
              <a:t> marinas pueden ser </a:t>
            </a:r>
            <a:r>
              <a:rPr lang="en-US" dirty="0" err="1"/>
              <a:t>dificil</a:t>
            </a:r>
            <a:r>
              <a:rPr lang="en-US" dirty="0"/>
              <a:t> de </a:t>
            </a:r>
            <a:r>
              <a:rPr lang="en-US" dirty="0" err="1"/>
              <a:t>identificar</a:t>
            </a:r>
            <a:r>
              <a:rPr lang="en-US" dirty="0"/>
              <a:t>, hay algunas pistas que usted puede buscar.</a:t>
            </a:r>
            <a:r>
              <a:rPr dirty="0"/>
              <a:t> </a:t>
            </a:r>
            <a:r>
              <a:rPr lang="en-US" dirty="0"/>
              <a:t>Si </a:t>
            </a:r>
            <a:r>
              <a:rPr lang="en-US" dirty="0" err="1"/>
              <a:t>tiene</a:t>
            </a:r>
            <a:r>
              <a:rPr lang="en-US" dirty="0"/>
              <a:t> </a:t>
            </a:r>
            <a:r>
              <a:rPr lang="en-US" dirty="0" err="1"/>
              <a:t>dudas</a:t>
            </a:r>
            <a:r>
              <a:rPr lang="en-US" dirty="0"/>
              <a:t>, </a:t>
            </a:r>
            <a:r>
              <a:rPr lang="en-US" dirty="0" err="1"/>
              <a:t>preguntale</a:t>
            </a:r>
            <a:r>
              <a:rPr lang="en-US" dirty="0"/>
              <a:t> a los </a:t>
            </a:r>
            <a:r>
              <a:rPr lang="en-US" dirty="0" err="1"/>
              <a:t>salvavidas</a:t>
            </a:r>
            <a:r>
              <a:rPr lang="en-US" dirty="0"/>
              <a:t> y le dejarán saber si han </a:t>
            </a:r>
            <a:r>
              <a:rPr lang="en-US" dirty="0" err="1"/>
              <a:t>observado</a:t>
            </a:r>
            <a:r>
              <a:rPr lang="en-US" dirty="0"/>
              <a:t> </a:t>
            </a:r>
            <a:r>
              <a:rPr lang="en-US" dirty="0" err="1"/>
              <a:t>corrientes</a:t>
            </a:r>
            <a:r>
              <a:rPr lang="en-US" dirty="0"/>
              <a:t>.</a:t>
            </a:r>
            <a:endParaRPr dirty="0"/>
          </a:p>
          <a:p>
            <a:pPr marL="171450" indent="-171450">
              <a:buFont typeface="Arial" panose="020B0604020202020204" pitchFamily="34" charset="0"/>
              <a:buChar char="•"/>
            </a:pPr>
            <a:r>
              <a:rPr lang="en-US" b="0" dirty="0"/>
              <a:t>Es más </a:t>
            </a:r>
            <a:r>
              <a:rPr lang="en-US" b="0" dirty="0" err="1"/>
              <a:t>fácil</a:t>
            </a:r>
            <a:r>
              <a:rPr lang="en-US" b="0" dirty="0"/>
              <a:t> </a:t>
            </a:r>
            <a:r>
              <a:rPr lang="en-US" b="0" dirty="0" err="1"/>
              <a:t>observar</a:t>
            </a:r>
            <a:r>
              <a:rPr lang="en-US" b="0" dirty="0"/>
              <a:t> </a:t>
            </a:r>
            <a:r>
              <a:rPr lang="en-US" b="0" dirty="0" err="1"/>
              <a:t>corrientes</a:t>
            </a:r>
            <a:r>
              <a:rPr lang="en-US" b="0" dirty="0"/>
              <a:t> marinas de </a:t>
            </a:r>
            <a:r>
              <a:rPr lang="en-US" b="0" dirty="0" err="1"/>
              <a:t>posiciones</a:t>
            </a:r>
            <a:r>
              <a:rPr lang="en-US" b="0" dirty="0"/>
              <a:t> </a:t>
            </a:r>
            <a:r>
              <a:rPr lang="en-US" b="0" dirty="0" err="1"/>
              <a:t>altas</a:t>
            </a:r>
            <a:r>
              <a:rPr lang="en-US" b="0" dirty="0"/>
              <a:t>, </a:t>
            </a:r>
            <a:r>
              <a:rPr lang="en-US" b="0" dirty="0" err="1"/>
              <a:t>pero</a:t>
            </a:r>
            <a:r>
              <a:rPr lang="en-US" b="0" dirty="0"/>
              <a:t> </a:t>
            </a:r>
            <a:r>
              <a:rPr lang="en-US" b="0" dirty="0" err="1"/>
              <a:t>más</a:t>
            </a:r>
            <a:r>
              <a:rPr lang="en-US" b="0" dirty="0"/>
              <a:t> difícil </a:t>
            </a:r>
            <a:r>
              <a:rPr lang="en-US" b="0" dirty="0" err="1"/>
              <a:t>en</a:t>
            </a:r>
            <a:r>
              <a:rPr lang="en-US" b="0" dirty="0"/>
              <a:t> la </a:t>
            </a:r>
            <a:r>
              <a:rPr lang="en-US" b="0" dirty="0" err="1"/>
              <a:t>orilla</a:t>
            </a:r>
            <a:endParaRPr lang="en-US" b="0" dirty="0"/>
          </a:p>
          <a:p>
            <a:pPr marL="171450" indent="-171450">
              <a:buFont typeface="Arial" panose="020B0604020202020204" pitchFamily="34" charset="0"/>
              <a:buChar char="•"/>
            </a:pPr>
            <a:r>
              <a:rPr lang="en-US" u="sng" dirty="0"/>
              <a:t>Algunas de las pistas incluyen:</a:t>
            </a:r>
            <a:r>
              <a:rPr dirty="0"/>
              <a:t> </a:t>
            </a:r>
          </a:p>
          <a:p>
            <a:pPr marL="628650" lvl="1" indent="-171450">
              <a:buFont typeface="Arial" panose="020B0604020202020204" pitchFamily="34" charset="0"/>
              <a:buChar char="•"/>
            </a:pPr>
            <a:r>
              <a:rPr lang="en-US" dirty="0"/>
              <a:t>Una </a:t>
            </a:r>
            <a:r>
              <a:rPr lang="en-US" dirty="0" err="1"/>
              <a:t>brecha</a:t>
            </a:r>
            <a:r>
              <a:rPr lang="en-US" dirty="0"/>
              <a:t> </a:t>
            </a:r>
            <a:r>
              <a:rPr lang="en-US" dirty="0" err="1"/>
              <a:t>estrecha</a:t>
            </a:r>
            <a:r>
              <a:rPr lang="en-US" dirty="0"/>
              <a:t> de </a:t>
            </a:r>
            <a:r>
              <a:rPr lang="en-US" dirty="0" err="1"/>
              <a:t>agua</a:t>
            </a:r>
            <a:r>
              <a:rPr lang="en-US" dirty="0"/>
              <a:t> </a:t>
            </a:r>
            <a:r>
              <a:rPr lang="en-US" dirty="0" err="1"/>
              <a:t>más</a:t>
            </a:r>
            <a:r>
              <a:rPr lang="en-US" dirty="0"/>
              <a:t> </a:t>
            </a:r>
            <a:r>
              <a:rPr lang="en-US" dirty="0" err="1"/>
              <a:t>oscura</a:t>
            </a:r>
            <a:r>
              <a:rPr lang="en-US" dirty="0"/>
              <a:t> y más tranquila flanqueada por áreas de </a:t>
            </a:r>
            <a:r>
              <a:rPr lang="en-US" dirty="0" err="1"/>
              <a:t>olas</a:t>
            </a:r>
            <a:r>
              <a:rPr lang="en-US" dirty="0"/>
              <a:t> </a:t>
            </a:r>
            <a:r>
              <a:rPr lang="en-US" dirty="0" err="1"/>
              <a:t>rompientes</a:t>
            </a:r>
            <a:r>
              <a:rPr lang="en-US" dirty="0"/>
              <a:t> con </a:t>
            </a:r>
            <a:r>
              <a:rPr lang="en-US" dirty="0" err="1"/>
              <a:t>espuma</a:t>
            </a:r>
            <a:r>
              <a:rPr lang="en-US" dirty="0"/>
              <a:t> </a:t>
            </a:r>
            <a:r>
              <a:rPr lang="en-US" dirty="0" err="1"/>
              <a:t>blanca</a:t>
            </a:r>
            <a:r>
              <a:rPr lang="en-US" dirty="0"/>
              <a:t> </a:t>
            </a:r>
            <a:r>
              <a:rPr lang="en-US" dirty="0" err="1"/>
              <a:t>encima</a:t>
            </a:r>
            <a:r>
              <a:rPr lang="en-US" dirty="0"/>
              <a:t> (como en la imagen en la diapositiva)</a:t>
            </a:r>
          </a:p>
          <a:p>
            <a:pPr marL="628650" lvl="1" indent="-171450">
              <a:buFont typeface="Arial" panose="020B0604020202020204" pitchFamily="34" charset="0"/>
              <a:buChar char="•"/>
            </a:pPr>
            <a:r>
              <a:rPr lang="en-US" dirty="0"/>
              <a:t>Un canal de </a:t>
            </a:r>
            <a:r>
              <a:rPr lang="en-US" dirty="0" err="1"/>
              <a:t>agua</a:t>
            </a:r>
            <a:r>
              <a:rPr lang="en-US" dirty="0"/>
              <a:t> </a:t>
            </a:r>
            <a:r>
              <a:rPr lang="en-US" dirty="0" err="1"/>
              <a:t>agitada</a:t>
            </a:r>
            <a:r>
              <a:rPr lang="en-US" dirty="0"/>
              <a:t> y </a:t>
            </a:r>
            <a:r>
              <a:rPr lang="en-US" dirty="0" err="1"/>
              <a:t>picada</a:t>
            </a:r>
            <a:r>
              <a:rPr lang="en-US" dirty="0"/>
              <a:t> que es distintiva del agua de alrededor</a:t>
            </a:r>
          </a:p>
          <a:p>
            <a:pPr marL="628650" lvl="1" indent="-171450">
              <a:buFont typeface="Arial" panose="020B0604020202020204" pitchFamily="34" charset="0"/>
              <a:buChar char="•"/>
            </a:pPr>
            <a:r>
              <a:rPr lang="en-US" dirty="0"/>
              <a:t>Una diferencia </a:t>
            </a:r>
            <a:r>
              <a:rPr lang="en-US" dirty="0" err="1"/>
              <a:t>en</a:t>
            </a:r>
            <a:r>
              <a:rPr lang="en-US" dirty="0"/>
              <a:t> el color de agua, tal como un área del agua que aparece </a:t>
            </a:r>
            <a:r>
              <a:rPr lang="en-US" dirty="0" err="1"/>
              <a:t>fangosa</a:t>
            </a:r>
            <a:r>
              <a:rPr lang="en-US" dirty="0"/>
              <a:t> por causa de </a:t>
            </a:r>
            <a:r>
              <a:rPr lang="en-US" dirty="0" err="1"/>
              <a:t>sedimento</a:t>
            </a:r>
            <a:r>
              <a:rPr lang="en-US" dirty="0"/>
              <a:t> y de la arena que es </a:t>
            </a:r>
            <a:r>
              <a:rPr lang="en-US" dirty="0" err="1"/>
              <a:t>llevada</a:t>
            </a:r>
            <a:r>
              <a:rPr lang="en-US" dirty="0"/>
              <a:t> de la playa</a:t>
            </a:r>
          </a:p>
          <a:p>
            <a:pPr marL="628650" lvl="1" indent="-171450">
              <a:buFont typeface="Arial" panose="020B0604020202020204" pitchFamily="34" charset="0"/>
              <a:buChar char="•"/>
            </a:pPr>
            <a:r>
              <a:rPr lang="en-US" dirty="0"/>
              <a:t>Un área constante de </a:t>
            </a:r>
            <a:r>
              <a:rPr lang="en-US" dirty="0" err="1"/>
              <a:t>espuma</a:t>
            </a:r>
            <a:r>
              <a:rPr lang="en-US" dirty="0"/>
              <a:t> o de alga marina que es </a:t>
            </a:r>
            <a:r>
              <a:rPr lang="en-US" dirty="0" err="1"/>
              <a:t>llevada</a:t>
            </a:r>
            <a:r>
              <a:rPr lang="en-US" dirty="0"/>
              <a:t> </a:t>
            </a:r>
            <a:r>
              <a:rPr lang="en-US" dirty="0" err="1"/>
              <a:t>fuera</a:t>
            </a:r>
            <a:r>
              <a:rPr lang="en-US" dirty="0"/>
              <a:t> de la </a:t>
            </a:r>
            <a:r>
              <a:rPr lang="en-US" dirty="0" err="1"/>
              <a:t>orilla</a:t>
            </a:r>
            <a:r>
              <a:rPr lang="en-US" dirty="0"/>
              <a:t> a través de la resaca</a:t>
            </a:r>
          </a:p>
          <a:p>
            <a:pPr marL="171450" indent="-171450">
              <a:buFont typeface="Arial" panose="020B0604020202020204" pitchFamily="34" charset="0"/>
              <a:buChar char="•"/>
            </a:pPr>
            <a:r>
              <a:rPr lang="en-US" dirty="0"/>
              <a:t>Con las </a:t>
            </a:r>
            <a:r>
              <a:rPr lang="en-US" dirty="0" err="1"/>
              <a:t>corrientes</a:t>
            </a:r>
            <a:r>
              <a:rPr lang="en-US" dirty="0"/>
              <a:t> </a:t>
            </a:r>
            <a:r>
              <a:rPr lang="en-US" dirty="0" err="1"/>
              <a:t>más</a:t>
            </a:r>
            <a:r>
              <a:rPr lang="en-US" dirty="0"/>
              <a:t> fuertes </a:t>
            </a:r>
            <a:r>
              <a:rPr lang="en-US" dirty="0" err="1"/>
              <a:t>usted</a:t>
            </a:r>
            <a:r>
              <a:rPr lang="en-US" dirty="0"/>
              <a:t> </a:t>
            </a:r>
            <a:r>
              <a:rPr lang="en-US" dirty="0" err="1"/>
              <a:t>puede</a:t>
            </a:r>
            <a:r>
              <a:rPr lang="en-US" dirty="0"/>
              <a:t> </a:t>
            </a:r>
            <a:r>
              <a:rPr lang="en-US" dirty="0" err="1"/>
              <a:t>observar</a:t>
            </a:r>
            <a:r>
              <a:rPr lang="en-US" dirty="0"/>
              <a:t> el </a:t>
            </a:r>
            <a:r>
              <a:rPr lang="en-US" dirty="0" err="1"/>
              <a:t>agua</a:t>
            </a:r>
            <a:r>
              <a:rPr lang="en-US" dirty="0"/>
              <a:t> </a:t>
            </a:r>
            <a:r>
              <a:rPr lang="en-US" dirty="0" err="1"/>
              <a:t>fluyendo</a:t>
            </a:r>
            <a:r>
              <a:rPr lang="en-US" dirty="0"/>
              <a:t> </a:t>
            </a:r>
            <a:r>
              <a:rPr lang="en-US" dirty="0" err="1"/>
              <a:t>fuera</a:t>
            </a:r>
            <a:r>
              <a:rPr lang="en-US" dirty="0"/>
              <a:t> de la zona de </a:t>
            </a:r>
            <a:r>
              <a:rPr lang="en-US" dirty="0" err="1"/>
              <a:t>resaca</a:t>
            </a:r>
            <a:r>
              <a:rPr lang="en-US" dirty="0"/>
              <a:t>.</a:t>
            </a: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9</a:t>
            </a:fld>
            <a:endParaRPr lang="en-US"/>
          </a:p>
        </p:txBody>
      </p:sp>
    </p:spTree>
    <p:extLst>
      <p:ext uri="{BB962C8B-B14F-4D97-AF65-F5344CB8AC3E}">
        <p14:creationId xmlns:p14="http://schemas.microsoft.com/office/powerpoint/2010/main" val="261299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AB122D-960F-4B82-957D-D8494565C1AA}"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11600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FDB01C-6BE4-4C1C-8C1C-F066F1A2B91C}"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75793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9C56-22CC-4C8C-9B0D-A0B4D1D05CF4}"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420813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0DE1BD-63C8-48AC-AF07-A3A897E019CE}"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209365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E83C26-4E0D-44F5-BB70-9FAD1B208882}"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427615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03E6B9-24D9-4B7A-A6F1-FCA6F5446CA1}" type="datetime1">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368620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3CB03-5328-4E2C-812C-319FAF32BCE8}" type="datetime1">
              <a:rPr lang="en-US" smtClean="0"/>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122198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3633BD-CFB5-4F65-AC16-7BCA9E288BE7}" type="datetime1">
              <a:rPr lang="en-US" smtClean="0"/>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344656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D8160-E2C7-4FCE-BA4E-666334AE2117}" type="datetime1">
              <a:rPr lang="en-US" smtClean="0"/>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211696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79A524-84E3-4A7B-B9A1-D1A7518C639D}" type="datetime1">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106745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19634B-D874-4881-967C-B74E09E12670}" type="datetime1">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83690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Haga clic para corregir el estilo principal del título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Corrija los estilos del texto principal</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01DEE-6892-463E-B1DB-A9309585CC64}" type="datetime1">
              <a:rPr lang="en-US" smtClean="0"/>
              <a:t>5/22/2023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B961E-E163-45D7-A81E-F790332FE840}" type="slidenum">
              <a:rPr lang="en-US" smtClean="0"/>
              <a:t>‹#›</a:t>
            </a:fld>
            <a:endParaRPr lang="en-US"/>
          </a:p>
        </p:txBody>
      </p:sp>
    </p:spTree>
    <p:extLst>
      <p:ext uri="{BB962C8B-B14F-4D97-AF65-F5344CB8AC3E}">
        <p14:creationId xmlns:p14="http://schemas.microsoft.com/office/powerpoint/2010/main" val="2844299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6.jpg"/><Relationship Id="rId7" Type="http://schemas.openxmlformats.org/officeDocument/2006/relationships/image" Target="../media/image27.jpeg"/><Relationship Id="rId12"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7.png"/><Relationship Id="rId5" Type="http://schemas.openxmlformats.org/officeDocument/2006/relationships/image" Target="../media/image25.jpeg"/><Relationship Id="rId10" Type="http://schemas.openxmlformats.org/officeDocument/2006/relationships/image" Target="../media/image3.png"/><Relationship Id="rId4" Type="http://schemas.openxmlformats.org/officeDocument/2006/relationships/image" Target="../media/image24.jpg"/><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5.jp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ripcurrents.noaa.gov/"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7.t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a:xfrm>
            <a:off x="-5451" y="6020346"/>
            <a:ext cx="12191999" cy="51211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452" y="54045"/>
            <a:ext cx="12191999" cy="2123658"/>
          </a:xfrm>
          <a:prstGeom prst="rect">
            <a:avLst/>
          </a:prstGeom>
          <a:noFill/>
          <a:effectLst>
            <a:softEdge rad="12700"/>
          </a:effectLst>
        </p:spPr>
        <p:txBody>
          <a:bodyPr wrap="square" rtlCol="0">
            <a:spAutoFit/>
          </a:bodyPr>
          <a:lstStyle/>
          <a:p>
            <a:pPr algn="ctr"/>
            <a:r>
              <a:rPr lang="en-US" sz="4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a:t>
            </a:r>
            <a:r>
              <a:rPr lang="en-US"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Sobre</a:t>
            </a:r>
            <a:r>
              <a:rPr lang="en-US"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Corrientes Marinas e </a:t>
            </a:r>
            <a:r>
              <a:rPr lang="en-US" sz="4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Información</a:t>
            </a:r>
            <a:r>
              <a:rPr lang="en-US"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en-US" sz="4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Seguridad</a:t>
            </a:r>
            <a:endParaRPr lang="en-US"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3600" dirty="0">
                <a:solidFill>
                  <a:srgbClr val="FF757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600" dirty="0" err="1">
                <a:solidFill>
                  <a:srgbClr val="FF757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Conozca</a:t>
            </a:r>
            <a:r>
              <a:rPr lang="en-US" sz="3600" dirty="0">
                <a:solidFill>
                  <a:srgbClr val="FF757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Sus </a:t>
            </a:r>
            <a:r>
              <a:rPr lang="en-US" sz="3600" dirty="0" err="1">
                <a:solidFill>
                  <a:srgbClr val="FF757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Opciones</a:t>
            </a:r>
            <a:r>
              <a:rPr lang="en-US" sz="3600" dirty="0">
                <a:solidFill>
                  <a:srgbClr val="FF757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1100" dirty="0">
              <a:solidFill>
                <a:srgbClr val="FF757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a:stretch>
            <a:fillRect/>
          </a:stretch>
        </p:blipFill>
        <p:spPr>
          <a:xfrm>
            <a:off x="6227464" y="6093348"/>
            <a:ext cx="1108672" cy="379068"/>
          </a:xfrm>
          <a:prstGeom prst="rect">
            <a:avLst/>
          </a:prstGeom>
          <a:ln>
            <a:noFill/>
          </a:ln>
          <a:effectLst>
            <a:glow rad="139700">
              <a:schemeClr val="accent5">
                <a:satMod val="175000"/>
                <a:alpha val="40000"/>
              </a:schemeClr>
            </a:glow>
            <a:outerShdw blurRad="292100" dist="139700" dir="2700000" algn="tl" rotWithShape="0">
              <a:srgbClr val="333333">
                <a:alpha val="65000"/>
              </a:srgbClr>
            </a:outerShdw>
          </a:effectLst>
        </p:spPr>
      </p:pic>
      <p:sp>
        <p:nvSpPr>
          <p:cNvPr id="17" name="TextBox 16"/>
          <p:cNvSpPr txBox="1"/>
          <p:nvPr/>
        </p:nvSpPr>
        <p:spPr>
          <a:xfrm>
            <a:off x="6781800" y="6082827"/>
            <a:ext cx="5326370" cy="400110"/>
          </a:xfrm>
          <a:prstGeom prst="rect">
            <a:avLst/>
          </a:prstGeom>
          <a:noFill/>
        </p:spPr>
        <p:txBody>
          <a:bodyPr wrap="square" rtlCol="0">
            <a:spAutoFit/>
          </a:bodyPr>
          <a:lstStyle/>
          <a:p>
            <a:pPr algn="r"/>
            <a:r>
              <a:rPr lang="en-US" sz="2000" i="1" dirty="0" err="1">
                <a:solidFill>
                  <a:schemeClr val="bg1"/>
                </a:solidFill>
              </a:rPr>
              <a:t>Fomentando</a:t>
            </a:r>
            <a:r>
              <a:rPr lang="en-US" sz="2000" i="1" dirty="0">
                <a:solidFill>
                  <a:schemeClr val="bg1"/>
                </a:solidFill>
              </a:rPr>
              <a:t> una </a:t>
            </a:r>
            <a:r>
              <a:rPr lang="en-US" sz="2000" i="1" dirty="0" err="1">
                <a:solidFill>
                  <a:schemeClr val="bg1"/>
                </a:solidFill>
              </a:rPr>
              <a:t>nación</a:t>
            </a:r>
            <a:r>
              <a:rPr lang="en-US" sz="2000" i="1" dirty="0">
                <a:solidFill>
                  <a:schemeClr val="bg1"/>
                </a:solidFill>
              </a:rPr>
              <a:t> </a:t>
            </a:r>
            <a:r>
              <a:rPr lang="en-US" sz="2000" i="1" dirty="0" err="1">
                <a:solidFill>
                  <a:schemeClr val="bg1"/>
                </a:solidFill>
              </a:rPr>
              <a:t>lista</a:t>
            </a:r>
            <a:r>
              <a:rPr lang="en-US" sz="2000" i="1" dirty="0">
                <a:solidFill>
                  <a:schemeClr val="bg1"/>
                </a:solidFill>
              </a:rPr>
              <a:t> para el </a:t>
            </a:r>
            <a:r>
              <a:rPr lang="en-US" sz="2000" i="1" dirty="0" err="1">
                <a:solidFill>
                  <a:schemeClr val="bg1"/>
                </a:solidFill>
              </a:rPr>
              <a:t>tiempo</a:t>
            </a:r>
            <a:endParaRPr lang="en-US" sz="2000" i="1" dirty="0">
              <a:solidFill>
                <a:schemeClr val="bg1"/>
              </a:solidFill>
            </a:endParaRPr>
          </a:p>
        </p:txBody>
      </p:sp>
      <p:pic>
        <p:nvPicPr>
          <p:cNvPr id="13" name="Picture 12">
            <a:extLst>
              <a:ext uri="{FF2B5EF4-FFF2-40B4-BE49-F238E27FC236}">
                <a16:creationId xmlns:a16="http://schemas.microsoft.com/office/drawing/2014/main" id="{8D8688AE-5870-4986-9951-35042FD4A09D}"/>
              </a:ext>
            </a:extLst>
          </p:cNvPr>
          <p:cNvPicPr>
            <a:picLocks noChangeAspect="1"/>
          </p:cNvPicPr>
          <p:nvPr/>
        </p:nvPicPr>
        <p:blipFill>
          <a:blip r:embed="rId5"/>
          <a:stretch>
            <a:fillRect/>
          </a:stretch>
        </p:blipFill>
        <p:spPr>
          <a:xfrm>
            <a:off x="1260400" y="5779485"/>
            <a:ext cx="1003542" cy="1000044"/>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726EA9E0-94CD-426A-97D5-6018191F1B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791" y="5618900"/>
            <a:ext cx="1331349" cy="11927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a:t>
            </a:fld>
            <a:endParaRPr lang="en-US" b="1" dirty="0">
              <a:solidFill>
                <a:schemeClr val="tx1"/>
              </a:solidFill>
            </a:endParaRPr>
          </a:p>
        </p:txBody>
      </p:sp>
      <p:pic>
        <p:nvPicPr>
          <p:cNvPr id="12"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670" y="5799750"/>
            <a:ext cx="979779" cy="979779"/>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60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036305" y="271679"/>
            <a:ext cx="12336795"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Puede</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encontrar</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la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corriente</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marina?</a:t>
            </a:r>
            <a:r>
              <a:rPr dirty="0"/>
              <a:t> </a:t>
            </a:r>
            <a:endPar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descr="ripfromabove">
            <a:extLst>
              <a:ext uri="{FF2B5EF4-FFF2-40B4-BE49-F238E27FC236}">
                <a16:creationId xmlns:a16="http://schemas.microsoft.com/office/drawing/2014/main" id="{58B9B94D-0F36-42B9-A472-A286A2F20C6F}"/>
              </a:ext>
            </a:extLst>
          </p:cNvPr>
          <p:cNvPicPr>
            <a:picLocks noChangeAspect="1" noChangeArrowheads="1"/>
          </p:cNvPicPr>
          <p:nvPr/>
        </p:nvPicPr>
        <p:blipFill>
          <a:blip r:embed="rId4"/>
          <a:srcRect/>
          <a:stretch>
            <a:fillRect/>
          </a:stretch>
        </p:blipFill>
        <p:spPr bwMode="auto">
          <a:xfrm>
            <a:off x="7479321" y="2047931"/>
            <a:ext cx="4133294" cy="3110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arolinbch9112001">
            <a:extLst>
              <a:ext uri="{FF2B5EF4-FFF2-40B4-BE49-F238E27FC236}">
                <a16:creationId xmlns:a16="http://schemas.microsoft.com/office/drawing/2014/main" id="{8E7441C1-11F8-4362-85FC-F55E0A74CF0A}"/>
              </a:ext>
            </a:extLst>
          </p:cNvPr>
          <p:cNvPicPr>
            <a:picLocks noChangeAspect="1" noChangeArrowheads="1"/>
          </p:cNvPicPr>
          <p:nvPr/>
        </p:nvPicPr>
        <p:blipFill>
          <a:blip r:embed="rId5"/>
          <a:srcRect/>
          <a:stretch>
            <a:fillRect/>
          </a:stretch>
        </p:blipFill>
        <p:spPr bwMode="auto">
          <a:xfrm>
            <a:off x="680698" y="1287693"/>
            <a:ext cx="6144651" cy="46084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D25F34DA-9DEB-4F96-AF36-2558C8A33C43}"/>
              </a:ext>
            </a:extLst>
          </p:cNvPr>
          <p:cNvGrpSpPr/>
          <p:nvPr/>
        </p:nvGrpSpPr>
        <p:grpSpPr>
          <a:xfrm>
            <a:off x="829498" y="1309995"/>
            <a:ext cx="3982544" cy="1068447"/>
            <a:chOff x="829498" y="1309995"/>
            <a:chExt cx="3982544" cy="1068447"/>
          </a:xfrm>
        </p:grpSpPr>
        <p:sp>
          <p:nvSpPr>
            <p:cNvPr id="10" name="TextBox 9">
              <a:extLst>
                <a:ext uri="{FF2B5EF4-FFF2-40B4-BE49-F238E27FC236}">
                  <a16:creationId xmlns:a16="http://schemas.microsoft.com/office/drawing/2014/main" id="{4D9017D2-2664-4771-B583-5DB05287BD22}"/>
                </a:ext>
              </a:extLst>
            </p:cNvPr>
            <p:cNvSpPr txBox="1"/>
            <p:nvPr/>
          </p:nvSpPr>
          <p:spPr>
            <a:xfrm>
              <a:off x="829498" y="1309995"/>
              <a:ext cx="3982544" cy="406325"/>
            </a:xfrm>
            <a:prstGeom prst="rect">
              <a:avLst/>
            </a:prstGeom>
            <a:solidFill>
              <a:srgbClr val="FFFFFF">
                <a:alpha val="96000"/>
              </a:srgbClr>
            </a:solidFill>
            <a:effectLst>
              <a:softEdge rad="63500"/>
            </a:effectLst>
          </p:spPr>
          <p:txBody>
            <a:bodyPr wrap="square" rtlCol="0">
              <a:spAutoFit/>
            </a:bodyPr>
            <a:lstStyle/>
            <a:p>
              <a:pPr algn="ctr"/>
              <a:r>
                <a:rPr lang="en-US" sz="2000" dirty="0">
                  <a:latin typeface="Arial" panose="020B0604020202020204" pitchFamily="34" charset="0"/>
                  <a:cs typeface="Arial" panose="020B0604020202020204" pitchFamily="34" charset="0"/>
                </a:rPr>
                <a:t>Una diferencia en color de agua</a:t>
              </a:r>
            </a:p>
          </p:txBody>
        </p:sp>
        <p:cxnSp>
          <p:nvCxnSpPr>
            <p:cNvPr id="12" name="Straight Arrow Connector 11">
              <a:extLst>
                <a:ext uri="{FF2B5EF4-FFF2-40B4-BE49-F238E27FC236}">
                  <a16:creationId xmlns:a16="http://schemas.microsoft.com/office/drawing/2014/main" id="{FEDD35B6-991E-41D5-8B5B-B54A0C196A28}"/>
                </a:ext>
              </a:extLst>
            </p:cNvPr>
            <p:cNvCxnSpPr>
              <a:cxnSpLocks/>
            </p:cNvCxnSpPr>
            <p:nvPr/>
          </p:nvCxnSpPr>
          <p:spPr>
            <a:xfrm>
              <a:off x="2498277" y="1789799"/>
              <a:ext cx="1387923" cy="463544"/>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7B4A277-26C1-436A-A26A-52D6BC64EA62}"/>
                </a:ext>
              </a:extLst>
            </p:cNvPr>
            <p:cNvCxnSpPr>
              <a:cxnSpLocks/>
            </p:cNvCxnSpPr>
            <p:nvPr/>
          </p:nvCxnSpPr>
          <p:spPr>
            <a:xfrm>
              <a:off x="2530935" y="1806128"/>
              <a:ext cx="259283" cy="572314"/>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540FD447-05C6-4DF7-AA0C-4BEC033C7874}"/>
              </a:ext>
            </a:extLst>
          </p:cNvPr>
          <p:cNvSpPr txBox="1"/>
          <p:nvPr/>
        </p:nvSpPr>
        <p:spPr>
          <a:xfrm>
            <a:off x="7454025" y="1990781"/>
            <a:ext cx="2566275" cy="707886"/>
          </a:xfrm>
          <a:prstGeom prst="rect">
            <a:avLst/>
          </a:prstGeom>
          <a:solidFill>
            <a:srgbClr val="FFFFFF">
              <a:alpha val="96000"/>
            </a:srgbClr>
          </a:solidFill>
          <a:effectLst>
            <a:softEdge rad="63500"/>
          </a:effectLst>
        </p:spPr>
        <p:txBody>
          <a:bodyPr wrap="square" rtlCol="0">
            <a:spAutoFit/>
          </a:bodyPr>
          <a:lstStyle/>
          <a:p>
            <a:pPr algn="ctr"/>
            <a:r>
              <a:rPr lang="en-US" sz="2000" dirty="0">
                <a:latin typeface="Arial" panose="020B0604020202020204" pitchFamily="34" charset="0"/>
                <a:cs typeface="Arial" panose="020B0604020202020204" pitchFamily="34" charset="0"/>
              </a:rPr>
              <a:t>Una diferencia en color de agua</a:t>
            </a:r>
          </a:p>
        </p:txBody>
      </p:sp>
      <p:cxnSp>
        <p:nvCxnSpPr>
          <p:cNvPr id="17" name="Straight Arrow Connector 16">
            <a:extLst>
              <a:ext uri="{FF2B5EF4-FFF2-40B4-BE49-F238E27FC236}">
                <a16:creationId xmlns:a16="http://schemas.microsoft.com/office/drawing/2014/main" id="{41C8E9DE-6EEE-4A76-B34D-5EB43F6E8794}"/>
              </a:ext>
            </a:extLst>
          </p:cNvPr>
          <p:cNvCxnSpPr/>
          <p:nvPr/>
        </p:nvCxnSpPr>
        <p:spPr>
          <a:xfrm>
            <a:off x="8226879" y="2774867"/>
            <a:ext cx="718457" cy="408214"/>
          </a:xfrm>
          <a:prstGeom prst="straightConnector1">
            <a:avLst/>
          </a:prstGeom>
          <a:ln w="14605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F39B2DB-9DFF-49D3-8BD0-970F2835C54A}"/>
              </a:ext>
            </a:extLst>
          </p:cNvPr>
          <p:cNvSpPr txBox="1"/>
          <p:nvPr/>
        </p:nvSpPr>
        <p:spPr>
          <a:xfrm>
            <a:off x="691570" y="5573957"/>
            <a:ext cx="5753099" cy="369332"/>
          </a:xfrm>
          <a:prstGeom prst="rect">
            <a:avLst/>
          </a:prstGeom>
          <a:noFill/>
        </p:spPr>
        <p:txBody>
          <a:bodyPr wrap="square" rtlCol="0">
            <a:spAutoFit/>
          </a:bodyPr>
          <a:lstStyle/>
          <a:p>
            <a:r>
              <a:rPr lang="en-US" sz="1600" dirty="0"/>
              <a:t>Foto:</a:t>
            </a:r>
            <a:r>
              <a:rPr dirty="0"/>
              <a:t> </a:t>
            </a:r>
            <a:r>
              <a:rPr lang="en-US" sz="1600" dirty="0"/>
              <a:t>Carolina Beach, NC, departamento de policía del NC</a:t>
            </a:r>
          </a:p>
        </p:txBody>
      </p:sp>
      <p:sp>
        <p:nvSpPr>
          <p:cNvPr id="4" name="TextBox 3">
            <a:extLst>
              <a:ext uri="{FF2B5EF4-FFF2-40B4-BE49-F238E27FC236}">
                <a16:creationId xmlns:a16="http://schemas.microsoft.com/office/drawing/2014/main" id="{14E8D5A0-EAC8-4DB3-983D-737E40F7990A}"/>
              </a:ext>
            </a:extLst>
          </p:cNvPr>
          <p:cNvSpPr txBox="1"/>
          <p:nvPr/>
        </p:nvSpPr>
        <p:spPr>
          <a:xfrm>
            <a:off x="4812042" y="3141633"/>
            <a:ext cx="578829" cy="923330"/>
          </a:xfrm>
          <a:prstGeom prst="rect">
            <a:avLst/>
          </a:prstGeom>
          <a:noFill/>
        </p:spPr>
        <p:txBody>
          <a:bodyPr wrap="square" rtlCol="0">
            <a:spAutoFit/>
          </a:bodyPr>
          <a:lstStyle/>
          <a:p>
            <a:pPr algn="ctr"/>
            <a:endParaRPr/>
          </a:p>
        </p:txBody>
      </p:sp>
      <p:sp>
        <p:nvSpPr>
          <p:cNvPr id="5" name="TextBox 4">
            <a:extLst>
              <a:ext uri="{FF2B5EF4-FFF2-40B4-BE49-F238E27FC236}">
                <a16:creationId xmlns:a16="http://schemas.microsoft.com/office/drawing/2014/main" id="{36DF6FED-6DC3-4676-8019-9A1111D163FE}"/>
              </a:ext>
            </a:extLst>
          </p:cNvPr>
          <p:cNvSpPr txBox="1"/>
          <p:nvPr/>
        </p:nvSpPr>
        <p:spPr>
          <a:xfrm>
            <a:off x="2822876" y="1883059"/>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B</a:t>
            </a:r>
          </a:p>
        </p:txBody>
      </p:sp>
      <p:sp>
        <p:nvSpPr>
          <p:cNvPr id="6" name="TextBox 5">
            <a:extLst>
              <a:ext uri="{FF2B5EF4-FFF2-40B4-BE49-F238E27FC236}">
                <a16:creationId xmlns:a16="http://schemas.microsoft.com/office/drawing/2014/main" id="{7F817C78-652A-4FE6-B4B3-2246B5D65A52}"/>
              </a:ext>
            </a:extLst>
          </p:cNvPr>
          <p:cNvSpPr txBox="1"/>
          <p:nvPr/>
        </p:nvSpPr>
        <p:spPr>
          <a:xfrm>
            <a:off x="5779259" y="2218303"/>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C</a:t>
            </a:r>
          </a:p>
        </p:txBody>
      </p:sp>
      <p:sp>
        <p:nvSpPr>
          <p:cNvPr id="18" name="Slide Number Placeholder 17"/>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10</a:t>
            </a:fld>
            <a:endParaRPr lang="en-US" b="1" dirty="0">
              <a:solidFill>
                <a:schemeClr val="tx1"/>
              </a:solidFill>
            </a:endParaRPr>
          </a:p>
        </p:txBody>
      </p:sp>
      <p:pic>
        <p:nvPicPr>
          <p:cNvPr id="19" name="Picture 18">
            <a:extLst>
              <a:ext uri="{FF2B5EF4-FFF2-40B4-BE49-F238E27FC236}">
                <a16:creationId xmlns:a16="http://schemas.microsoft.com/office/drawing/2014/main" id="{6D24D70E-26D9-4EB8-8A12-7861F6C7D46F}"/>
              </a:ext>
            </a:extLst>
          </p:cNvPr>
          <p:cNvPicPr>
            <a:picLocks noChangeAspect="1"/>
          </p:cNvPicPr>
          <p:nvPr/>
        </p:nvPicPr>
        <p:blipFill>
          <a:blip r:embed="rId6"/>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20"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8" descr="Image result for high resolution noaa lo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4E8D5A0-EAC8-4DB3-983D-737E40F7990A}"/>
              </a:ext>
            </a:extLst>
          </p:cNvPr>
          <p:cNvSpPr txBox="1"/>
          <p:nvPr/>
        </p:nvSpPr>
        <p:spPr>
          <a:xfrm>
            <a:off x="4964442" y="3294033"/>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A</a:t>
            </a:r>
          </a:p>
        </p:txBody>
      </p:sp>
    </p:spTree>
    <p:extLst>
      <p:ext uri="{BB962C8B-B14F-4D97-AF65-F5344CB8AC3E}">
        <p14:creationId xmlns:p14="http://schemas.microsoft.com/office/powerpoint/2010/main" val="229049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2129742" y="272874"/>
            <a:ext cx="10062258"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Puede</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encontrar</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la corriente de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rasgón</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dirty="0"/>
              <a:t> </a:t>
            </a:r>
            <a:endPar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descr="Image result for rip current">
            <a:extLst>
              <a:ext uri="{FF2B5EF4-FFF2-40B4-BE49-F238E27FC236}">
                <a16:creationId xmlns:a16="http://schemas.microsoft.com/office/drawing/2014/main" id="{83779E18-9A1F-479E-9894-7B01FC85A258}"/>
              </a:ext>
            </a:extLst>
          </p:cNvPr>
          <p:cNvPicPr>
            <a:picLocks noChangeAspect="1" noChangeArrowheads="1"/>
          </p:cNvPicPr>
          <p:nvPr/>
        </p:nvPicPr>
        <p:blipFill>
          <a:blip r:embed="rId4"/>
          <a:srcRect/>
          <a:stretch>
            <a:fillRect/>
          </a:stretch>
        </p:blipFill>
        <p:spPr bwMode="auto">
          <a:xfrm>
            <a:off x="2008415" y="1711421"/>
            <a:ext cx="8410705" cy="4510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27A6CD2-991B-4BA6-BE96-0EE4DD9FDFD8}"/>
              </a:ext>
            </a:extLst>
          </p:cNvPr>
          <p:cNvGrpSpPr/>
          <p:nvPr/>
        </p:nvGrpSpPr>
        <p:grpSpPr>
          <a:xfrm>
            <a:off x="3462428" y="2011173"/>
            <a:ext cx="5429761" cy="1643213"/>
            <a:chOff x="3462428" y="2011173"/>
            <a:chExt cx="5429761" cy="1643213"/>
          </a:xfrm>
        </p:grpSpPr>
        <p:sp>
          <p:nvSpPr>
            <p:cNvPr id="8" name="TextBox 7">
              <a:extLst>
                <a:ext uri="{FF2B5EF4-FFF2-40B4-BE49-F238E27FC236}">
                  <a16:creationId xmlns:a16="http://schemas.microsoft.com/office/drawing/2014/main" id="{F47D4128-1FDF-4056-8BD4-E936FED2D758}"/>
                </a:ext>
              </a:extLst>
            </p:cNvPr>
            <p:cNvSpPr txBox="1"/>
            <p:nvPr/>
          </p:nvSpPr>
          <p:spPr>
            <a:xfrm>
              <a:off x="3676595" y="2011173"/>
              <a:ext cx="5215594" cy="707886"/>
            </a:xfrm>
            <a:prstGeom prst="rect">
              <a:avLst/>
            </a:prstGeom>
            <a:solidFill>
              <a:srgbClr val="FFFFFF">
                <a:alpha val="70000"/>
              </a:srgbClr>
            </a:solidFill>
            <a:effectLst>
              <a:softEdge rad="63500"/>
            </a:effectLst>
          </p:spPr>
          <p:txBody>
            <a:bodyPr wrap="square" rtlCol="0">
              <a:spAutoFit/>
            </a:bodyPr>
            <a:lstStyle/>
            <a:p>
              <a:pPr algn="ctr"/>
              <a:r>
                <a:rPr lang="en-US" sz="2000" dirty="0">
                  <a:latin typeface="Arial" panose="020B0604020202020204" pitchFamily="34" charset="0"/>
                  <a:cs typeface="Arial" panose="020B0604020202020204" pitchFamily="34" charset="0"/>
                </a:rPr>
                <a:t>Área de </a:t>
              </a:r>
              <a:r>
                <a:rPr lang="en-US" sz="2000" dirty="0" err="1">
                  <a:latin typeface="Arial" panose="020B0604020202020204" pitchFamily="34" charset="0"/>
                  <a:cs typeface="Arial" panose="020B0604020202020204" pitchFamily="34" charset="0"/>
                </a:rPr>
                <a:t>agua</a:t>
              </a:r>
              <a:r>
                <a:rPr lang="en-US" sz="2000" dirty="0">
                  <a:latin typeface="Arial" panose="020B0604020202020204" pitchFamily="34" charset="0"/>
                  <a:cs typeface="Arial" panose="020B0604020202020204" pitchFamily="34" charset="0"/>
                </a:rPr>
                <a:t> aparentemente más </a:t>
              </a:r>
              <a:r>
                <a:rPr lang="en-US" sz="2000" dirty="0" err="1">
                  <a:latin typeface="Arial" panose="020B0604020202020204" pitchFamily="34" charset="0"/>
                  <a:cs typeface="Arial" panose="020B0604020202020204" pitchFamily="34" charset="0"/>
                </a:rPr>
                <a:t>tranquila</a:t>
              </a:r>
              <a:r>
                <a:rPr lang="en-US" sz="2000" dirty="0">
                  <a:latin typeface="Arial" panose="020B0604020202020204" pitchFamily="34" charset="0"/>
                  <a:cs typeface="Arial" panose="020B0604020202020204" pitchFamily="34" charset="0"/>
                </a:rPr>
                <a:t> sin </a:t>
              </a:r>
              <a:r>
                <a:rPr lang="en-US" sz="2000" dirty="0" err="1">
                  <a:latin typeface="Arial" panose="020B0604020202020204" pitchFamily="34" charset="0"/>
                  <a:cs typeface="Arial" panose="020B0604020202020204" pitchFamily="34" charset="0"/>
                </a:rPr>
                <a:t>olas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rompientes</a:t>
              </a:r>
              <a:r>
                <a:rPr lang="en-US" sz="2000" dirty="0">
                  <a:latin typeface="Arial" panose="020B0604020202020204" pitchFamily="34" charset="0"/>
                  <a:cs typeface="Arial" panose="020B0604020202020204" pitchFamily="34" charset="0"/>
                </a:rPr>
                <a:t> dentro de la </a:t>
              </a:r>
              <a:r>
                <a:rPr lang="en-US" sz="2000" dirty="0" err="1">
                  <a:latin typeface="Arial" panose="020B0604020202020204" pitchFamily="34" charset="0"/>
                  <a:cs typeface="Arial" panose="020B0604020202020204" pitchFamily="34" charset="0"/>
                </a:rPr>
                <a:t>corriente</a:t>
              </a:r>
              <a:endParaRPr lang="en-US" sz="2000" dirty="0">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D2B329D4-BDCD-4D62-BCBF-0D6DA2C1092C}"/>
                </a:ext>
              </a:extLst>
            </p:cNvPr>
            <p:cNvCxnSpPr>
              <a:cxnSpLocks/>
            </p:cNvCxnSpPr>
            <p:nvPr/>
          </p:nvCxnSpPr>
          <p:spPr>
            <a:xfrm flipH="1">
              <a:off x="3462428" y="2828359"/>
              <a:ext cx="2870509" cy="826027"/>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90B1C90-B525-4EFA-8C07-366F006C977B}"/>
                </a:ext>
              </a:extLst>
            </p:cNvPr>
            <p:cNvCxnSpPr>
              <a:cxnSpLocks/>
            </p:cNvCxnSpPr>
            <p:nvPr/>
          </p:nvCxnSpPr>
          <p:spPr>
            <a:xfrm flipH="1">
              <a:off x="4629302" y="2828359"/>
              <a:ext cx="1703635" cy="768285"/>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CA7DCE0-E11F-46DE-91EC-A730AC5C9106}"/>
                </a:ext>
              </a:extLst>
            </p:cNvPr>
            <p:cNvCxnSpPr>
              <a:cxnSpLocks/>
            </p:cNvCxnSpPr>
            <p:nvPr/>
          </p:nvCxnSpPr>
          <p:spPr>
            <a:xfrm flipH="1">
              <a:off x="5586137" y="2828359"/>
              <a:ext cx="746800" cy="768285"/>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D26187C-11B0-4E0D-B12C-B45BE8C62DC2}"/>
                </a:ext>
              </a:extLst>
            </p:cNvPr>
            <p:cNvCxnSpPr>
              <a:cxnSpLocks/>
            </p:cNvCxnSpPr>
            <p:nvPr/>
          </p:nvCxnSpPr>
          <p:spPr>
            <a:xfrm>
              <a:off x="6262923" y="2809516"/>
              <a:ext cx="303386" cy="768285"/>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93D4C06-C26C-4D59-8F74-1E82314DEB81}"/>
                </a:ext>
              </a:extLst>
            </p:cNvPr>
            <p:cNvCxnSpPr>
              <a:cxnSpLocks/>
            </p:cNvCxnSpPr>
            <p:nvPr/>
          </p:nvCxnSpPr>
          <p:spPr>
            <a:xfrm>
              <a:off x="6309599" y="2843931"/>
              <a:ext cx="1477351" cy="446140"/>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DAA16112-7940-4B85-AC3E-9508C19F7BCA}"/>
              </a:ext>
            </a:extLst>
          </p:cNvPr>
          <p:cNvSpPr txBox="1"/>
          <p:nvPr/>
        </p:nvSpPr>
        <p:spPr>
          <a:xfrm>
            <a:off x="2033851" y="5899319"/>
            <a:ext cx="5753099" cy="338554"/>
          </a:xfrm>
          <a:prstGeom prst="rect">
            <a:avLst/>
          </a:prstGeom>
          <a:noFill/>
        </p:spPr>
        <p:txBody>
          <a:bodyPr wrap="square" rtlCol="0">
            <a:spAutoFit/>
          </a:bodyPr>
          <a:lstStyle/>
          <a:p>
            <a:r>
              <a:rPr lang="en-US" sz="1600" dirty="0"/>
              <a:t>Foto:</a:t>
            </a:r>
            <a:r>
              <a:t> </a:t>
            </a:r>
            <a:r>
              <a:rPr lang="en-US" sz="1600" dirty="0"/>
              <a:t>NOAA</a:t>
            </a:r>
            <a:r>
              <a:t> </a:t>
            </a:r>
          </a:p>
        </p:txBody>
      </p:sp>
      <p:sp>
        <p:nvSpPr>
          <p:cNvPr id="5" name="TextBox 4">
            <a:extLst>
              <a:ext uri="{FF2B5EF4-FFF2-40B4-BE49-F238E27FC236}">
                <a16:creationId xmlns:a16="http://schemas.microsoft.com/office/drawing/2014/main" id="{BC083473-96CF-44E4-81EB-A8627910D156}"/>
              </a:ext>
            </a:extLst>
          </p:cNvPr>
          <p:cNvSpPr txBox="1"/>
          <p:nvPr/>
        </p:nvSpPr>
        <p:spPr>
          <a:xfrm>
            <a:off x="8554603" y="3143998"/>
            <a:ext cx="578829" cy="923330"/>
          </a:xfrm>
          <a:prstGeom prst="rect">
            <a:avLst/>
          </a:prstGeom>
          <a:noFill/>
        </p:spPr>
        <p:txBody>
          <a:bodyPr wrap="square" rtlCol="0">
            <a:spAutoFit/>
          </a:bodyPr>
          <a:lstStyle/>
          <a:p>
            <a:pPr algn="ctr"/>
            <a:endParaRPr/>
          </a:p>
        </p:txBody>
      </p:sp>
      <p:sp>
        <p:nvSpPr>
          <p:cNvPr id="6" name="TextBox 5">
            <a:extLst>
              <a:ext uri="{FF2B5EF4-FFF2-40B4-BE49-F238E27FC236}">
                <a16:creationId xmlns:a16="http://schemas.microsoft.com/office/drawing/2014/main" id="{7ACAD8DE-246E-4EE2-A55A-91EAADD35B07}"/>
              </a:ext>
            </a:extLst>
          </p:cNvPr>
          <p:cNvSpPr txBox="1"/>
          <p:nvPr/>
        </p:nvSpPr>
        <p:spPr>
          <a:xfrm>
            <a:off x="5994978" y="3864175"/>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B</a:t>
            </a:r>
          </a:p>
        </p:txBody>
      </p:sp>
      <p:sp>
        <p:nvSpPr>
          <p:cNvPr id="20" name="TextBox 19">
            <a:extLst>
              <a:ext uri="{FF2B5EF4-FFF2-40B4-BE49-F238E27FC236}">
                <a16:creationId xmlns:a16="http://schemas.microsoft.com/office/drawing/2014/main" id="{F8B2D3DD-33FE-4216-99DA-A7B86AC78A5E}"/>
              </a:ext>
            </a:extLst>
          </p:cNvPr>
          <p:cNvSpPr txBox="1"/>
          <p:nvPr/>
        </p:nvSpPr>
        <p:spPr>
          <a:xfrm>
            <a:off x="5800784" y="3046959"/>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C</a:t>
            </a:r>
          </a:p>
        </p:txBody>
      </p:sp>
      <p:sp>
        <p:nvSpPr>
          <p:cNvPr id="17" name="Slide Number Placeholder 16"/>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11</a:t>
            </a:fld>
            <a:endParaRPr lang="en-US" b="1" dirty="0">
              <a:solidFill>
                <a:schemeClr val="tx1"/>
              </a:solidFill>
            </a:endParaRPr>
          </a:p>
        </p:txBody>
      </p:sp>
      <p:pic>
        <p:nvPicPr>
          <p:cNvPr id="19" name="Picture 18">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21"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C083473-96CF-44E4-81EB-A8627910D156}"/>
              </a:ext>
            </a:extLst>
          </p:cNvPr>
          <p:cNvSpPr txBox="1"/>
          <p:nvPr/>
        </p:nvSpPr>
        <p:spPr>
          <a:xfrm>
            <a:off x="8707003" y="3296398"/>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A</a:t>
            </a:r>
          </a:p>
        </p:txBody>
      </p:sp>
    </p:spTree>
    <p:extLst>
      <p:ext uri="{BB962C8B-B14F-4D97-AF65-F5344CB8AC3E}">
        <p14:creationId xmlns:p14="http://schemas.microsoft.com/office/powerpoint/2010/main" val="194509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fourthrip">
            <a:extLst>
              <a:ext uri="{FF2B5EF4-FFF2-40B4-BE49-F238E27FC236}">
                <a16:creationId xmlns:a16="http://schemas.microsoft.com/office/drawing/2014/main" id="{792D17C0-1371-4E04-B292-BF39A1F0FE8E}"/>
              </a:ext>
            </a:extLst>
          </p:cNvPr>
          <p:cNvPicPr>
            <a:picLocks noChangeAspect="1" noChangeArrowheads="1"/>
          </p:cNvPicPr>
          <p:nvPr/>
        </p:nvPicPr>
        <p:blipFill>
          <a:blip r:embed="rId4"/>
          <a:srcRect/>
          <a:stretch>
            <a:fillRect/>
          </a:stretch>
        </p:blipFill>
        <p:spPr bwMode="auto">
          <a:xfrm>
            <a:off x="2434508" y="1556012"/>
            <a:ext cx="7796858" cy="474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9712F7A4-F0C9-44AE-B304-EFD8203FA96A}"/>
              </a:ext>
            </a:extLst>
          </p:cNvPr>
          <p:cNvGrpSpPr/>
          <p:nvPr/>
        </p:nvGrpSpPr>
        <p:grpSpPr>
          <a:xfrm>
            <a:off x="2961226" y="1869868"/>
            <a:ext cx="5754906" cy="2503879"/>
            <a:chOff x="3018376" y="1927018"/>
            <a:chExt cx="5754906" cy="2503879"/>
          </a:xfrm>
        </p:grpSpPr>
        <p:sp>
          <p:nvSpPr>
            <p:cNvPr id="18" name="TextBox 17">
              <a:extLst>
                <a:ext uri="{FF2B5EF4-FFF2-40B4-BE49-F238E27FC236}">
                  <a16:creationId xmlns:a16="http://schemas.microsoft.com/office/drawing/2014/main" id="{34D2E9CB-A27C-4A19-AE69-0703584CBF33}"/>
                </a:ext>
              </a:extLst>
            </p:cNvPr>
            <p:cNvSpPr txBox="1"/>
            <p:nvPr/>
          </p:nvSpPr>
          <p:spPr>
            <a:xfrm>
              <a:off x="3018376" y="1927018"/>
              <a:ext cx="5754906" cy="707886"/>
            </a:xfrm>
            <a:prstGeom prst="rect">
              <a:avLst/>
            </a:prstGeom>
            <a:solidFill>
              <a:srgbClr val="FFFFFF">
                <a:alpha val="70000"/>
              </a:srgbClr>
            </a:solidFill>
            <a:effectLst>
              <a:softEdge rad="63500"/>
            </a:effectLst>
          </p:spPr>
          <p:txBody>
            <a:bodyPr wrap="square" rtlCol="0">
              <a:spAutoFit/>
            </a:bodyPr>
            <a:lstStyle/>
            <a:p>
              <a:pPr algn="ctr"/>
              <a:r>
                <a:rPr lang="en-US" sz="2000" dirty="0">
                  <a:latin typeface="Arial" panose="020B0604020202020204" pitchFamily="34" charset="0"/>
                  <a:cs typeface="Arial" panose="020B0604020202020204" pitchFamily="34" charset="0"/>
                </a:rPr>
                <a:t>Otro ejemplo de una </a:t>
              </a:r>
              <a:r>
                <a:rPr lang="en-US" sz="2000" dirty="0" err="1">
                  <a:latin typeface="Arial" panose="020B0604020202020204" pitchFamily="34" charset="0"/>
                  <a:cs typeface="Arial" panose="020B0604020202020204" pitchFamily="34" charset="0"/>
                </a:rPr>
                <a:t>resaca</a:t>
              </a:r>
              <a:r>
                <a:rPr lang="en-US" sz="2000" dirty="0">
                  <a:latin typeface="Arial" panose="020B0604020202020204" pitchFamily="34" charset="0"/>
                  <a:cs typeface="Arial" panose="020B0604020202020204" pitchFamily="34" charset="0"/>
                </a:rPr>
                <a:t> en un área que parece más tranquila sin </a:t>
              </a:r>
              <a:r>
                <a:rPr lang="en-US" sz="2000" dirty="0" err="1">
                  <a:latin typeface="Arial" panose="020B0604020202020204" pitchFamily="34" charset="0"/>
                  <a:cs typeface="Arial" panose="020B0604020202020204" pitchFamily="34" charset="0"/>
                </a:rPr>
                <a:t>olas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rompientes</a:t>
              </a:r>
              <a:endParaRPr lang="en-US" sz="2000" dirty="0">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B7B9411F-B781-41BD-9231-73F8C0711C13}"/>
                </a:ext>
              </a:extLst>
            </p:cNvPr>
            <p:cNvCxnSpPr>
              <a:cxnSpLocks/>
            </p:cNvCxnSpPr>
            <p:nvPr/>
          </p:nvCxnSpPr>
          <p:spPr>
            <a:xfrm>
              <a:off x="6262923" y="2676166"/>
              <a:ext cx="937977" cy="1754731"/>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06B49138-6573-46E1-844C-FA768D6B670C}"/>
              </a:ext>
            </a:extLst>
          </p:cNvPr>
          <p:cNvSpPr txBox="1"/>
          <p:nvPr/>
        </p:nvSpPr>
        <p:spPr>
          <a:xfrm>
            <a:off x="2358308" y="6396799"/>
            <a:ext cx="5814142" cy="369332"/>
          </a:xfrm>
          <a:prstGeom prst="rect">
            <a:avLst/>
          </a:prstGeom>
          <a:noFill/>
        </p:spPr>
        <p:txBody>
          <a:bodyPr wrap="square" rtlCol="0">
            <a:spAutoFit/>
          </a:bodyPr>
          <a:lstStyle/>
          <a:p>
            <a:pPr algn="r"/>
            <a:r>
              <a:rPr lang="en-US" sz="1600" dirty="0"/>
              <a:t>Foto:</a:t>
            </a:r>
            <a:r>
              <a:rPr dirty="0"/>
              <a:t> </a:t>
            </a:r>
            <a:r>
              <a:rPr lang="en-US" sz="1600" dirty="0"/>
              <a:t>Chris Brewster</a:t>
            </a:r>
            <a:r>
              <a:rPr dirty="0"/>
              <a:t> </a:t>
            </a:r>
            <a:r>
              <a:rPr lang="en-US" sz="1600" dirty="0"/>
              <a:t>–</a:t>
            </a:r>
            <a:r>
              <a:rPr dirty="0"/>
              <a:t> </a:t>
            </a:r>
            <a:r>
              <a:rPr lang="en-US" sz="1600" dirty="0"/>
              <a:t>Pacific Beach, San Diego, CA</a:t>
            </a:r>
          </a:p>
        </p:txBody>
      </p:sp>
      <p:sp>
        <p:nvSpPr>
          <p:cNvPr id="3" name="TextBox 2">
            <a:extLst>
              <a:ext uri="{FF2B5EF4-FFF2-40B4-BE49-F238E27FC236}">
                <a16:creationId xmlns:a16="http://schemas.microsoft.com/office/drawing/2014/main" id="{7066EA6F-CA5E-447B-B41B-33AEB5D4640F}"/>
              </a:ext>
            </a:extLst>
          </p:cNvPr>
          <p:cNvSpPr txBox="1"/>
          <p:nvPr/>
        </p:nvSpPr>
        <p:spPr>
          <a:xfrm>
            <a:off x="8426718" y="4025724"/>
            <a:ext cx="578829" cy="923330"/>
          </a:xfrm>
          <a:prstGeom prst="rect">
            <a:avLst/>
          </a:prstGeom>
          <a:noFill/>
        </p:spPr>
        <p:txBody>
          <a:bodyPr wrap="square" rtlCol="0">
            <a:spAutoFit/>
          </a:bodyPr>
          <a:lstStyle/>
          <a:p>
            <a:pPr algn="ctr"/>
            <a:endParaRPr/>
          </a:p>
        </p:txBody>
      </p:sp>
      <p:sp>
        <p:nvSpPr>
          <p:cNvPr id="5" name="TextBox 4">
            <a:extLst>
              <a:ext uri="{FF2B5EF4-FFF2-40B4-BE49-F238E27FC236}">
                <a16:creationId xmlns:a16="http://schemas.microsoft.com/office/drawing/2014/main" id="{C197583D-B7F3-4AF8-A4CE-C9B63F8CC7CC}"/>
              </a:ext>
            </a:extLst>
          </p:cNvPr>
          <p:cNvSpPr txBox="1"/>
          <p:nvPr/>
        </p:nvSpPr>
        <p:spPr>
          <a:xfrm>
            <a:off x="7090991" y="3969232"/>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B</a:t>
            </a:r>
          </a:p>
        </p:txBody>
      </p:sp>
      <p:sp>
        <p:nvSpPr>
          <p:cNvPr id="6" name="TextBox 5">
            <a:extLst>
              <a:ext uri="{FF2B5EF4-FFF2-40B4-BE49-F238E27FC236}">
                <a16:creationId xmlns:a16="http://schemas.microsoft.com/office/drawing/2014/main" id="{352294E5-F9DB-4C72-A44E-235C8345FB06}"/>
              </a:ext>
            </a:extLst>
          </p:cNvPr>
          <p:cNvSpPr txBox="1"/>
          <p:nvPr/>
        </p:nvSpPr>
        <p:spPr>
          <a:xfrm>
            <a:off x="5397768" y="3927312"/>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C</a:t>
            </a:r>
          </a:p>
        </p:txBody>
      </p:sp>
      <p:sp>
        <p:nvSpPr>
          <p:cNvPr id="7" name="Slide Number Placeholder 6"/>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12</a:t>
            </a:fld>
            <a:endParaRPr lang="en-US" b="1" dirty="0">
              <a:solidFill>
                <a:schemeClr val="tx1"/>
              </a:solidFill>
            </a:endParaRPr>
          </a:p>
        </p:txBody>
      </p:sp>
      <p:pic>
        <p:nvPicPr>
          <p:cNvPr id="15" name="Picture 14">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6"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08A763E-A499-49A1-88C1-B74799B9111D}"/>
              </a:ext>
            </a:extLst>
          </p:cNvPr>
          <p:cNvSpPr txBox="1"/>
          <p:nvPr/>
        </p:nvSpPr>
        <p:spPr>
          <a:xfrm>
            <a:off x="2446089" y="273822"/>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Puede</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encontrar</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la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corriente</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marina?</a:t>
            </a:r>
            <a:r>
              <a:rPr dirty="0"/>
              <a:t> </a:t>
            </a:r>
            <a:endPar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066EA6F-CA5E-447B-B41B-33AEB5D4640F}"/>
              </a:ext>
            </a:extLst>
          </p:cNvPr>
          <p:cNvSpPr txBox="1"/>
          <p:nvPr/>
        </p:nvSpPr>
        <p:spPr>
          <a:xfrm>
            <a:off x="8579118" y="4178124"/>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A</a:t>
            </a:r>
          </a:p>
        </p:txBody>
      </p:sp>
    </p:spTree>
    <p:extLst>
      <p:ext uri="{BB962C8B-B14F-4D97-AF65-F5344CB8AC3E}">
        <p14:creationId xmlns:p14="http://schemas.microsoft.com/office/powerpoint/2010/main" val="8114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08A763E-A499-49A1-88C1-B74799B9111D}"/>
              </a:ext>
            </a:extLst>
          </p:cNvPr>
          <p:cNvSpPr txBox="1"/>
          <p:nvPr/>
        </p:nvSpPr>
        <p:spPr>
          <a:xfrm>
            <a:off x="2515319" y="275791"/>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Puede</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encontrar</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la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corriente</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marina?</a:t>
            </a:r>
            <a:r>
              <a:rPr dirty="0"/>
              <a:t> </a:t>
            </a:r>
            <a:endPar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4" descr="Image result for rip current">
            <a:extLst>
              <a:ext uri="{FF2B5EF4-FFF2-40B4-BE49-F238E27FC236}">
                <a16:creationId xmlns:a16="http://schemas.microsoft.com/office/drawing/2014/main" id="{DF719519-9221-4FD2-AECF-BB20D74F779C}"/>
              </a:ext>
            </a:extLst>
          </p:cNvPr>
          <p:cNvPicPr>
            <a:picLocks noChangeAspect="1" noChangeArrowheads="1"/>
          </p:cNvPicPr>
          <p:nvPr/>
        </p:nvPicPr>
        <p:blipFill>
          <a:blip r:embed="rId4"/>
          <a:srcRect/>
          <a:stretch>
            <a:fillRect/>
          </a:stretch>
        </p:blipFill>
        <p:spPr bwMode="auto">
          <a:xfrm>
            <a:off x="2271329" y="1533964"/>
            <a:ext cx="8178956" cy="46704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FA0C1B36-D828-4223-BBDD-EE7CA887E093}"/>
              </a:ext>
            </a:extLst>
          </p:cNvPr>
          <p:cNvGrpSpPr/>
          <p:nvPr/>
        </p:nvGrpSpPr>
        <p:grpSpPr>
          <a:xfrm>
            <a:off x="2454371" y="1568472"/>
            <a:ext cx="7971074" cy="4078577"/>
            <a:chOff x="2454371" y="1568472"/>
            <a:chExt cx="7971074" cy="4078577"/>
          </a:xfrm>
        </p:grpSpPr>
        <p:sp>
          <p:nvSpPr>
            <p:cNvPr id="7" name="TextBox 6">
              <a:extLst>
                <a:ext uri="{FF2B5EF4-FFF2-40B4-BE49-F238E27FC236}">
                  <a16:creationId xmlns:a16="http://schemas.microsoft.com/office/drawing/2014/main" id="{F8F998A4-8D78-4DD7-86FC-46DCB47D03B5}"/>
                </a:ext>
              </a:extLst>
            </p:cNvPr>
            <p:cNvSpPr txBox="1"/>
            <p:nvPr/>
          </p:nvSpPr>
          <p:spPr>
            <a:xfrm>
              <a:off x="4764864" y="1568472"/>
              <a:ext cx="4791083" cy="1015663"/>
            </a:xfrm>
            <a:prstGeom prst="rect">
              <a:avLst/>
            </a:prstGeom>
            <a:solidFill>
              <a:srgbClr val="FFFFFF">
                <a:alpha val="80000"/>
              </a:srgbClr>
            </a:solidFill>
            <a:effectLst>
              <a:softEdge rad="63500"/>
            </a:effectLst>
          </p:spPr>
          <p:txBody>
            <a:bodyPr wrap="square" rtlCol="0">
              <a:spAutoFit/>
            </a:bodyPr>
            <a:lstStyle/>
            <a:p>
              <a:pPr algn="ctr"/>
              <a:r>
                <a:rPr lang="en-US" sz="2000" dirty="0">
                  <a:latin typeface="Arial" panose="020B0604020202020204" pitchFamily="34" charset="0"/>
                  <a:cs typeface="Arial" panose="020B0604020202020204" pitchFamily="34" charset="0"/>
                </a:rPr>
                <a:t>Corriente de rasgón en el área más </a:t>
              </a:r>
              <a:r>
                <a:rPr lang="en-US" sz="2000" dirty="0" err="1">
                  <a:latin typeface="Arial" panose="020B0604020202020204" pitchFamily="34" charset="0"/>
                  <a:cs typeface="Arial" panose="020B0604020202020204" pitchFamily="34" charset="0"/>
                </a:rPr>
                <a:t>oscura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agua</a:t>
              </a:r>
              <a:r>
                <a:rPr lang="en-US" sz="2000" dirty="0">
                  <a:latin typeface="Arial" panose="020B0604020202020204" pitchFamily="34" charset="0"/>
                  <a:cs typeface="Arial" panose="020B0604020202020204" pitchFamily="34" charset="0"/>
                </a:rPr>
                <a:t> más profunda) entre los bancos de arena</a:t>
              </a:r>
            </a:p>
          </p:txBody>
        </p:sp>
        <p:cxnSp>
          <p:nvCxnSpPr>
            <p:cNvPr id="8" name="Straight Arrow Connector 7">
              <a:extLst>
                <a:ext uri="{FF2B5EF4-FFF2-40B4-BE49-F238E27FC236}">
                  <a16:creationId xmlns:a16="http://schemas.microsoft.com/office/drawing/2014/main" id="{8FF5538A-86F8-47E9-922D-9736602F777F}"/>
                </a:ext>
              </a:extLst>
            </p:cNvPr>
            <p:cNvCxnSpPr>
              <a:cxnSpLocks/>
              <a:stCxn id="7" idx="2"/>
            </p:cNvCxnSpPr>
            <p:nvPr/>
          </p:nvCxnSpPr>
          <p:spPr>
            <a:xfrm flipH="1">
              <a:off x="6286500" y="2584135"/>
              <a:ext cx="873906" cy="1237786"/>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763D0BF-AE94-40DB-AC54-076B1E4EAEF5}"/>
                </a:ext>
              </a:extLst>
            </p:cNvPr>
            <p:cNvSpPr txBox="1"/>
            <p:nvPr/>
          </p:nvSpPr>
          <p:spPr>
            <a:xfrm>
              <a:off x="2454371" y="4701949"/>
              <a:ext cx="2119993" cy="923330"/>
            </a:xfrm>
            <a:prstGeom prst="rect">
              <a:avLst/>
            </a:prstGeom>
            <a:solidFill>
              <a:srgbClr val="FFFFFF">
                <a:alpha val="80000"/>
              </a:srgbClr>
            </a:solidFill>
            <a:effectLst>
              <a:softEdge rad="63500"/>
            </a:effectLst>
          </p:spPr>
          <p:txBody>
            <a:bodyPr wrap="square" rtlCol="0">
              <a:spAutoFit/>
            </a:bodyPr>
            <a:lstStyle/>
            <a:p>
              <a:pPr algn="ctr"/>
              <a:r>
                <a:rPr lang="en-US" dirty="0">
                  <a:latin typeface="Arial" panose="020B0604020202020204" pitchFamily="34" charset="0"/>
                  <a:cs typeface="Arial" panose="020B0604020202020204" pitchFamily="34" charset="0"/>
                </a:rPr>
                <a:t>Agua poco profunda sobre el banco de arena</a:t>
              </a:r>
            </a:p>
          </p:txBody>
        </p:sp>
        <p:sp>
          <p:nvSpPr>
            <p:cNvPr id="10" name="TextBox 9">
              <a:extLst>
                <a:ext uri="{FF2B5EF4-FFF2-40B4-BE49-F238E27FC236}">
                  <a16:creationId xmlns:a16="http://schemas.microsoft.com/office/drawing/2014/main" id="{6F06A26C-9D9D-4157-AC84-1EA338B7A79C}"/>
                </a:ext>
              </a:extLst>
            </p:cNvPr>
            <p:cNvSpPr txBox="1"/>
            <p:nvPr/>
          </p:nvSpPr>
          <p:spPr>
            <a:xfrm>
              <a:off x="8305452" y="4723719"/>
              <a:ext cx="2119993" cy="923330"/>
            </a:xfrm>
            <a:prstGeom prst="rect">
              <a:avLst/>
            </a:prstGeom>
            <a:solidFill>
              <a:srgbClr val="FFFFFF">
                <a:alpha val="80000"/>
              </a:srgbClr>
            </a:solidFill>
            <a:effectLst>
              <a:softEdge rad="63500"/>
            </a:effectLst>
          </p:spPr>
          <p:txBody>
            <a:bodyPr wrap="square" rtlCol="0">
              <a:spAutoFit/>
            </a:bodyPr>
            <a:lstStyle/>
            <a:p>
              <a:pPr algn="ctr"/>
              <a:r>
                <a:rPr lang="en-US" dirty="0">
                  <a:latin typeface="Arial" panose="020B0604020202020204" pitchFamily="34" charset="0"/>
                  <a:cs typeface="Arial" panose="020B0604020202020204" pitchFamily="34" charset="0"/>
                </a:rPr>
                <a:t>Agua poco profunda sobre el banco de arena</a:t>
              </a:r>
            </a:p>
          </p:txBody>
        </p:sp>
        <p:cxnSp>
          <p:nvCxnSpPr>
            <p:cNvPr id="12" name="Straight Arrow Connector 11">
              <a:extLst>
                <a:ext uri="{FF2B5EF4-FFF2-40B4-BE49-F238E27FC236}">
                  <a16:creationId xmlns:a16="http://schemas.microsoft.com/office/drawing/2014/main" id="{BA0A7947-490E-417A-B5B4-A4524D57F76B}"/>
                </a:ext>
              </a:extLst>
            </p:cNvPr>
            <p:cNvCxnSpPr>
              <a:stCxn id="9" idx="0"/>
            </p:cNvCxnSpPr>
            <p:nvPr/>
          </p:nvCxnSpPr>
          <p:spPr>
            <a:xfrm flipH="1" flipV="1">
              <a:off x="3151414" y="3869197"/>
              <a:ext cx="362954" cy="832752"/>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6E34745-649E-4435-9078-F2095845E723}"/>
                </a:ext>
              </a:extLst>
            </p:cNvPr>
            <p:cNvCxnSpPr>
              <a:cxnSpLocks/>
            </p:cNvCxnSpPr>
            <p:nvPr/>
          </p:nvCxnSpPr>
          <p:spPr>
            <a:xfrm flipV="1">
              <a:off x="9365448" y="3997774"/>
              <a:ext cx="372181" cy="725945"/>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CDD781A9-B227-4023-8856-02BD26B31DCB}"/>
              </a:ext>
            </a:extLst>
          </p:cNvPr>
          <p:cNvSpPr txBox="1"/>
          <p:nvPr/>
        </p:nvSpPr>
        <p:spPr>
          <a:xfrm>
            <a:off x="2271329" y="5865876"/>
            <a:ext cx="5753099" cy="338554"/>
          </a:xfrm>
          <a:prstGeom prst="rect">
            <a:avLst/>
          </a:prstGeom>
          <a:noFill/>
        </p:spPr>
        <p:txBody>
          <a:bodyPr wrap="square" rtlCol="0">
            <a:spAutoFit/>
          </a:bodyPr>
          <a:lstStyle/>
          <a:p>
            <a:r>
              <a:rPr lang="en-US" sz="1600" dirty="0"/>
              <a:t>Foto:</a:t>
            </a:r>
            <a:r>
              <a:t> </a:t>
            </a:r>
            <a:r>
              <a:rPr lang="en-US" sz="1600" dirty="0"/>
              <a:t>NOAA</a:t>
            </a:r>
          </a:p>
        </p:txBody>
      </p:sp>
      <p:sp>
        <p:nvSpPr>
          <p:cNvPr id="5" name="TextBox 4">
            <a:extLst>
              <a:ext uri="{FF2B5EF4-FFF2-40B4-BE49-F238E27FC236}">
                <a16:creationId xmlns:a16="http://schemas.microsoft.com/office/drawing/2014/main" id="{9858C9E3-765E-4875-BF54-A1824DA02CA9}"/>
              </a:ext>
            </a:extLst>
          </p:cNvPr>
          <p:cNvSpPr txBox="1"/>
          <p:nvPr/>
        </p:nvSpPr>
        <p:spPr>
          <a:xfrm>
            <a:off x="5666914" y="3444410"/>
            <a:ext cx="578829" cy="923330"/>
          </a:xfrm>
          <a:prstGeom prst="rect">
            <a:avLst/>
          </a:prstGeom>
          <a:noFill/>
        </p:spPr>
        <p:txBody>
          <a:bodyPr wrap="square" rtlCol="0">
            <a:spAutoFit/>
          </a:bodyPr>
          <a:lstStyle/>
          <a:p>
            <a:pPr algn="ctr"/>
            <a:endParaRPr/>
          </a:p>
        </p:txBody>
      </p:sp>
      <p:sp>
        <p:nvSpPr>
          <p:cNvPr id="18" name="TextBox 17">
            <a:extLst>
              <a:ext uri="{FF2B5EF4-FFF2-40B4-BE49-F238E27FC236}">
                <a16:creationId xmlns:a16="http://schemas.microsoft.com/office/drawing/2014/main" id="{51CC3A52-55DA-4DE5-83B4-A30421CD2473}"/>
              </a:ext>
            </a:extLst>
          </p:cNvPr>
          <p:cNvSpPr txBox="1"/>
          <p:nvPr/>
        </p:nvSpPr>
        <p:spPr>
          <a:xfrm>
            <a:off x="8786618" y="3550749"/>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B</a:t>
            </a:r>
          </a:p>
        </p:txBody>
      </p:sp>
      <p:sp>
        <p:nvSpPr>
          <p:cNvPr id="20" name="TextBox 19">
            <a:extLst>
              <a:ext uri="{FF2B5EF4-FFF2-40B4-BE49-F238E27FC236}">
                <a16:creationId xmlns:a16="http://schemas.microsoft.com/office/drawing/2014/main" id="{61BA8A53-C86E-4D1B-B8B5-B6F0F06A7A69}"/>
              </a:ext>
            </a:extLst>
          </p:cNvPr>
          <p:cNvSpPr txBox="1"/>
          <p:nvPr/>
        </p:nvSpPr>
        <p:spPr>
          <a:xfrm>
            <a:off x="3589513" y="3265932"/>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C</a:t>
            </a:r>
          </a:p>
        </p:txBody>
      </p:sp>
      <p:sp>
        <p:nvSpPr>
          <p:cNvPr id="16" name="Slide Number Placeholder 15"/>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13</a:t>
            </a:fld>
            <a:endParaRPr lang="en-US" b="1" dirty="0">
              <a:solidFill>
                <a:schemeClr val="tx1"/>
              </a:solidFill>
            </a:endParaRPr>
          </a:p>
        </p:txBody>
      </p:sp>
      <p:pic>
        <p:nvPicPr>
          <p:cNvPr id="19" name="Picture 18">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21"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9716C36-55F5-48E0-B7E6-45F86FE67A08}"/>
              </a:ext>
            </a:extLst>
          </p:cNvPr>
          <p:cNvSpPr txBox="1"/>
          <p:nvPr/>
        </p:nvSpPr>
        <p:spPr>
          <a:xfrm>
            <a:off x="5716660" y="3324343"/>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A</a:t>
            </a:r>
          </a:p>
        </p:txBody>
      </p:sp>
    </p:spTree>
    <p:extLst>
      <p:ext uri="{BB962C8B-B14F-4D97-AF65-F5344CB8AC3E}">
        <p14:creationId xmlns:p14="http://schemas.microsoft.com/office/powerpoint/2010/main" val="419749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D536E2A-AF6A-409F-B02D-FA4E09EC26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4744" y="1127205"/>
            <a:ext cx="7169204" cy="5335223"/>
          </a:xfrm>
          <a:prstGeom prst="rect">
            <a:avLst/>
          </a:prstGeom>
          <a:noFill/>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2214374" y="235719"/>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Cuántas</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resacas</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hay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esta imagen?</a:t>
            </a:r>
            <a:r>
              <a:rPr dirty="0"/>
              <a:t> </a:t>
            </a:r>
            <a:endPar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6B49138-6573-46E1-844C-FA768D6B670C}"/>
              </a:ext>
            </a:extLst>
          </p:cNvPr>
          <p:cNvSpPr txBox="1"/>
          <p:nvPr/>
        </p:nvSpPr>
        <p:spPr>
          <a:xfrm>
            <a:off x="2874744" y="6463937"/>
            <a:ext cx="5754906" cy="369332"/>
          </a:xfrm>
          <a:prstGeom prst="rect">
            <a:avLst/>
          </a:prstGeom>
          <a:noFill/>
        </p:spPr>
        <p:txBody>
          <a:bodyPr wrap="square" rtlCol="0">
            <a:spAutoFit/>
          </a:bodyPr>
          <a:lstStyle/>
          <a:p>
            <a:r>
              <a:rPr lang="en-US" sz="1600" dirty="0" err="1"/>
              <a:t>Foto</a:t>
            </a:r>
            <a:r>
              <a:rPr lang="en-US" sz="1600" dirty="0"/>
              <a:t> por Michigan Sea Grant-</a:t>
            </a:r>
            <a:r>
              <a:rPr dirty="0"/>
              <a:t> </a:t>
            </a:r>
            <a:r>
              <a:rPr lang="en-US" sz="1600" dirty="0"/>
              <a:t>El lago Michigan</a:t>
            </a:r>
          </a:p>
        </p:txBody>
      </p:sp>
      <p:grpSp>
        <p:nvGrpSpPr>
          <p:cNvPr id="9" name="Group 8">
            <a:extLst>
              <a:ext uri="{FF2B5EF4-FFF2-40B4-BE49-F238E27FC236}">
                <a16:creationId xmlns:a16="http://schemas.microsoft.com/office/drawing/2014/main" id="{89905D7F-3F56-4163-A5EC-C1C5943F107A}"/>
              </a:ext>
            </a:extLst>
          </p:cNvPr>
          <p:cNvGrpSpPr/>
          <p:nvPr/>
        </p:nvGrpSpPr>
        <p:grpSpPr>
          <a:xfrm>
            <a:off x="135056" y="1329392"/>
            <a:ext cx="9610828" cy="3613227"/>
            <a:chOff x="135056" y="1329392"/>
            <a:chExt cx="9610828" cy="3613227"/>
          </a:xfrm>
        </p:grpSpPr>
        <p:grpSp>
          <p:nvGrpSpPr>
            <p:cNvPr id="5" name="Group 4">
              <a:extLst>
                <a:ext uri="{FF2B5EF4-FFF2-40B4-BE49-F238E27FC236}">
                  <a16:creationId xmlns:a16="http://schemas.microsoft.com/office/drawing/2014/main" id="{1FC6DC8D-FAE7-4D1B-87B6-223A83B42522}"/>
                </a:ext>
              </a:extLst>
            </p:cNvPr>
            <p:cNvGrpSpPr/>
            <p:nvPr/>
          </p:nvGrpSpPr>
          <p:grpSpPr>
            <a:xfrm>
              <a:off x="135056" y="1329392"/>
              <a:ext cx="7580194" cy="2760384"/>
              <a:chOff x="135056" y="1329392"/>
              <a:chExt cx="7580194" cy="2760384"/>
            </a:xfrm>
          </p:grpSpPr>
          <p:sp>
            <p:nvSpPr>
              <p:cNvPr id="18" name="TextBox 17">
                <a:extLst>
                  <a:ext uri="{FF2B5EF4-FFF2-40B4-BE49-F238E27FC236}">
                    <a16:creationId xmlns:a16="http://schemas.microsoft.com/office/drawing/2014/main" id="{34D2E9CB-A27C-4A19-AE69-0703584CBF33}"/>
                  </a:ext>
                </a:extLst>
              </p:cNvPr>
              <p:cNvSpPr txBox="1"/>
              <p:nvPr/>
            </p:nvSpPr>
            <p:spPr>
              <a:xfrm>
                <a:off x="135056" y="1329392"/>
                <a:ext cx="6596855" cy="1015663"/>
              </a:xfrm>
              <a:prstGeom prst="rect">
                <a:avLst/>
              </a:prstGeom>
              <a:solidFill>
                <a:srgbClr val="FFFFFF">
                  <a:alpha val="82000"/>
                </a:srgbClr>
              </a:solidFill>
              <a:effectLst>
                <a:softEdge rad="63500"/>
              </a:effectLst>
            </p:spPr>
            <p:txBody>
              <a:bodyPr wrap="square" rtlCol="0">
                <a:spAutoFit/>
              </a:bodyPr>
              <a:lstStyle/>
              <a:p>
                <a:pPr algn="ctr"/>
                <a:r>
                  <a:rPr lang="en-US" sz="2000" dirty="0" err="1">
                    <a:latin typeface="Arial" panose="020B0604020202020204" pitchFamily="34" charset="0"/>
                    <a:cs typeface="Arial" panose="020B0604020202020204" pitchFamily="34" charset="0"/>
                  </a:rPr>
                  <a:t>Ejemplo</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múltiples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corrientes</a:t>
                </a:r>
                <a:r>
                  <a:rPr lang="en-US" sz="2000" dirty="0">
                    <a:latin typeface="Arial" panose="020B0604020202020204" pitchFamily="34" charset="0"/>
                    <a:cs typeface="Arial" panose="020B0604020202020204" pitchFamily="34" charset="0"/>
                  </a:rPr>
                  <a:t> marinas </a:t>
                </a:r>
                <a:r>
                  <a:rPr lang="en-US" sz="2000" dirty="0" err="1">
                    <a:latin typeface="Arial" panose="020B0604020202020204" pitchFamily="34" charset="0"/>
                    <a:cs typeface="Arial" panose="020B0604020202020204" pitchFamily="34" charset="0"/>
                  </a:rPr>
                  <a:t>destacadas</a:t>
                </a:r>
                <a:r>
                  <a:rPr lang="en-US" sz="2000" dirty="0">
                    <a:latin typeface="Arial" panose="020B0604020202020204" pitchFamily="34" charset="0"/>
                    <a:cs typeface="Arial" panose="020B0604020202020204" pitchFamily="34" charset="0"/>
                  </a:rPr>
                  <a:t> por una diferencia </a:t>
                </a:r>
                <a:r>
                  <a:rPr lang="en-US" sz="2000" dirty="0" err="1">
                    <a:latin typeface="Arial" panose="020B0604020202020204" pitchFamily="34" charset="0"/>
                    <a:cs typeface="Arial" panose="020B0604020202020204" pitchFamily="34" charset="0"/>
                  </a:rPr>
                  <a:t>en</a:t>
                </a:r>
                <a:r>
                  <a:rPr lang="en-US" sz="2000" dirty="0">
                    <a:latin typeface="Arial" panose="020B0604020202020204" pitchFamily="34" charset="0"/>
                    <a:cs typeface="Arial" panose="020B0604020202020204" pitchFamily="34" charset="0"/>
                  </a:rPr>
                  <a:t> el color del </a:t>
                </a:r>
                <a:r>
                  <a:rPr lang="en-US" sz="2000" dirty="0" err="1">
                    <a:latin typeface="Arial" panose="020B0604020202020204" pitchFamily="34" charset="0"/>
                    <a:cs typeface="Arial" panose="020B0604020202020204" pitchFamily="34" charset="0"/>
                  </a:rPr>
                  <a:t>agua</a:t>
                </a:r>
                <a:r>
                  <a:rPr lang="en-US" sz="2000" dirty="0">
                    <a:latin typeface="Arial" panose="020B0604020202020204" pitchFamily="34" charset="0"/>
                    <a:cs typeface="Arial" panose="020B0604020202020204" pitchFamily="34" charset="0"/>
                  </a:rPr>
                  <a:t> por </a:t>
                </a:r>
                <a:r>
                  <a:rPr lang="en-US" sz="2000" dirty="0" err="1">
                    <a:latin typeface="Arial" panose="020B0604020202020204" pitchFamily="34" charset="0"/>
                    <a:cs typeface="Arial" panose="020B0604020202020204" pitchFamily="34" charset="0"/>
                  </a:rPr>
                  <a:t>sedimento</a:t>
                </a:r>
                <a:r>
                  <a:rPr lang="en-US" sz="2000" dirty="0">
                    <a:latin typeface="Arial" panose="020B0604020202020204" pitchFamily="34" charset="0"/>
                    <a:cs typeface="Arial" panose="020B0604020202020204" pitchFamily="34" charset="0"/>
                  </a:rPr>
                  <a:t> que </a:t>
                </a:r>
                <a:r>
                  <a:rPr lang="en-US" sz="2000" dirty="0" err="1">
                    <a:latin typeface="Arial" panose="020B0604020202020204" pitchFamily="34" charset="0"/>
                    <a:cs typeface="Arial" panose="020B0604020202020204" pitchFamily="34" charset="0"/>
                  </a:rPr>
                  <a:t>está</a:t>
                </a:r>
                <a:r>
                  <a:rPr lang="en-US" sz="2000" dirty="0">
                    <a:latin typeface="Arial" panose="020B0604020202020204" pitchFamily="34" charset="0"/>
                    <a:cs typeface="Arial" panose="020B0604020202020204" pitchFamily="34" charset="0"/>
                  </a:rPr>
                  <a:t> siendo llevado de </a:t>
                </a:r>
                <a:r>
                  <a:rPr lang="en-US" sz="2000" dirty="0" err="1">
                    <a:latin typeface="Arial" panose="020B0604020202020204" pitchFamily="34" charset="0"/>
                    <a:cs typeface="Arial" panose="020B0604020202020204" pitchFamily="34" charset="0"/>
                  </a:rPr>
                  <a:t>orilla</a:t>
                </a:r>
                <a:r>
                  <a:rPr lang="en-US" sz="2000" dirty="0">
                    <a:latin typeface="Arial" panose="020B0604020202020204" pitchFamily="34" charset="0"/>
                    <a:cs typeface="Arial" panose="020B0604020202020204" pitchFamily="34" charset="0"/>
                  </a:rPr>
                  <a:t> por las </a:t>
                </a:r>
                <a:r>
                  <a:rPr lang="en-US" sz="2000" dirty="0" err="1">
                    <a:latin typeface="Arial" panose="020B0604020202020204" pitchFamily="34" charset="0"/>
                    <a:cs typeface="Arial" panose="020B0604020202020204" pitchFamily="34" charset="0"/>
                  </a:rPr>
                  <a:t>resacas</a:t>
                </a:r>
                <a:endParaRPr lang="en-US" sz="2000" dirty="0">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B7B9411F-B781-41BD-9231-73F8C0711C13}"/>
                  </a:ext>
                </a:extLst>
              </p:cNvPr>
              <p:cNvCxnSpPr>
                <a:cxnSpLocks/>
              </p:cNvCxnSpPr>
              <p:nvPr/>
            </p:nvCxnSpPr>
            <p:spPr>
              <a:xfrm>
                <a:off x="6262923" y="2676166"/>
                <a:ext cx="1022139" cy="347012"/>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02B5B05-030F-415F-A7CE-CC8D7971E3F5}"/>
                  </a:ext>
                </a:extLst>
              </p:cNvPr>
              <p:cNvCxnSpPr>
                <a:cxnSpLocks/>
              </p:cNvCxnSpPr>
              <p:nvPr/>
            </p:nvCxnSpPr>
            <p:spPr>
              <a:xfrm>
                <a:off x="3926138" y="2622243"/>
                <a:ext cx="452909" cy="1467533"/>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7221938-5BB0-494C-9F01-A1D6A674D7B5}"/>
                  </a:ext>
                </a:extLst>
              </p:cNvPr>
              <p:cNvCxnSpPr>
                <a:cxnSpLocks/>
              </p:cNvCxnSpPr>
              <p:nvPr/>
            </p:nvCxnSpPr>
            <p:spPr>
              <a:xfrm>
                <a:off x="6854875" y="1929556"/>
                <a:ext cx="860375" cy="0"/>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B69A8556-0CA7-4245-BE84-5A05B528329E}"/>
                </a:ext>
              </a:extLst>
            </p:cNvPr>
            <p:cNvSpPr txBox="1"/>
            <p:nvPr/>
          </p:nvSpPr>
          <p:spPr>
            <a:xfrm>
              <a:off x="4089632" y="4019289"/>
              <a:ext cx="1570388"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uno</a:t>
              </a:r>
            </a:p>
          </p:txBody>
        </p:sp>
        <p:sp>
          <p:nvSpPr>
            <p:cNvPr id="6" name="TextBox 5">
              <a:extLst>
                <a:ext uri="{FF2B5EF4-FFF2-40B4-BE49-F238E27FC236}">
                  <a16:creationId xmlns:a16="http://schemas.microsoft.com/office/drawing/2014/main" id="{38072B36-ACEB-4E5F-A3DC-29E5752A6B36}"/>
                </a:ext>
              </a:extLst>
            </p:cNvPr>
            <p:cNvSpPr txBox="1"/>
            <p:nvPr/>
          </p:nvSpPr>
          <p:spPr>
            <a:xfrm>
              <a:off x="7376511" y="2623445"/>
              <a:ext cx="1443398"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dos</a:t>
              </a:r>
            </a:p>
          </p:txBody>
        </p:sp>
        <p:sp>
          <p:nvSpPr>
            <p:cNvPr id="8" name="TextBox 7">
              <a:extLst>
                <a:ext uri="{FF2B5EF4-FFF2-40B4-BE49-F238E27FC236}">
                  <a16:creationId xmlns:a16="http://schemas.microsoft.com/office/drawing/2014/main" id="{015B5CA6-C068-449A-AC0F-BEB00CA93672}"/>
                </a:ext>
              </a:extLst>
            </p:cNvPr>
            <p:cNvSpPr txBox="1"/>
            <p:nvPr/>
          </p:nvSpPr>
          <p:spPr>
            <a:xfrm>
              <a:off x="8138011" y="1467891"/>
              <a:ext cx="1607873"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tres</a:t>
              </a:r>
            </a:p>
          </p:txBody>
        </p:sp>
      </p:grpSp>
      <p:sp>
        <p:nvSpPr>
          <p:cNvPr id="4" name="Slide Number Placeholder 3"/>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14</a:t>
            </a:fld>
            <a:endParaRPr lang="en-US" b="1" dirty="0">
              <a:solidFill>
                <a:schemeClr val="tx1"/>
              </a:solidFill>
            </a:endParaRPr>
          </a:p>
        </p:txBody>
      </p:sp>
      <p:pic>
        <p:nvPicPr>
          <p:cNvPr id="21" name="Picture 20">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22"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2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B26FEE6-E389-4993-A2D6-3827025D2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837" y="1172628"/>
            <a:ext cx="3268982" cy="2464281"/>
          </a:xfrm>
          <a:prstGeom prst="rect">
            <a:avLst/>
          </a:prstGeom>
        </p:spPr>
      </p:pic>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556943" y="295176"/>
            <a:ext cx="13327083" cy="646331"/>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todas las </a:t>
            </a:r>
            <a:r>
              <a:rPr lang="en-US" sz="36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corrientes</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marinas son </a:t>
            </a:r>
            <a:r>
              <a:rPr lang="en-US" sz="36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iguales</a:t>
            </a:r>
            <a:endPar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8610600" y="6539230"/>
            <a:ext cx="2743200" cy="365125"/>
          </a:xfrm>
        </p:spPr>
        <p:txBody>
          <a:bodyPr/>
          <a:lstStyle/>
          <a:p>
            <a:fld id="{764B961E-E163-45D7-A81E-F790332FE840}" type="slidenum">
              <a:rPr lang="en-US" b="1" smtClean="0">
                <a:solidFill>
                  <a:schemeClr val="tx1"/>
                </a:solidFill>
              </a:rPr>
              <a:t>15</a:t>
            </a:fld>
            <a:endParaRPr lang="en-US" b="1" dirty="0">
              <a:solidFill>
                <a:schemeClr val="tx1"/>
              </a:solidFill>
            </a:endParaRPr>
          </a:p>
        </p:txBody>
      </p:sp>
      <p:pic>
        <p:nvPicPr>
          <p:cNvPr id="1026" name="Picture 2" descr="https://southcentralus1-mediap.svc.ms/transform/thumbnail?provider=spo&amp;inputFormat=jpg&amp;cs=fFNQTw&amp;docid=https%3A%2F%2Fnetorgft2999493-my.sharepoint.com%3A443%2F_api%2Fv2.0%2Fdrives%2Fb!mXUtRTEwakWLWTt5x1n3anyFHwSJjQZLm4IfnTB_XttSB84vKC2RQKFQ42POSBHT%2Fitems%2F01K2AP7ZCNU5FVZUOGAND2RGADBAYYFXQS%3Fversion%3DPublished&amp;access_token=eyJ0eXAiOiJKV1QiLCJhbGciOiJub25lIn0.eyJhdWQiOiIwMDAwMDAwMy0wMDAwLTBmZjEtY2UwMC0wMDAwMDAwMDAwMDAvbmV0b3JnZnQyOTk5NDkzLW15LnNoYXJlcG9pbnQuY29tQDliNjVjMjA5LTM2NjEtNDM5Yy1iNjM1LWM3MmY4ZTdjMWNiNCIsImlzcyI6IjAwMDAwMDAzLTAwMDAtMGZmMS1jZTAwLTAwMDAwMDAwMDAwMCIsIm5iZiI6IjE2MDU3ODcyMDAiLCJleHAiOiIxNjA1ODA4ODAwIiwiZW5kcG9pbnR1cmwiOiI3eWxMK3UzUHRVUHp4V2wvV1ZEV0czWVhhMG1Oc292THdzOVZLdC90YWljPSIsImVuZHBvaW50dXJsTGVuZ3RoIjoiMTI1IiwiaXNsb29wYmFjayI6IlRydWUiLCJ2ZXIiOiJoYXNoZWRwcm9vZnRva2VuIiwic2l0ZWlkIjoiTkRVeVpEYzFPVGt0TXpBek1TMDBOVFpoTFRoaU5Ua3RNMkkzT1dNM05UbG1OelpoIiwibmFtZWlkIjoiMCMuZnxtZW1iZXJzaGlwfHVybiUzYXNwbyUzYWFub24jMjYwNDkxN2IzYjY2ZTkyZTRiMmM5M2U0MzY3NmIwZjhkMjk1N2Y0YWViM2RkMDkwODU4ZmRhZDYxZDBjMGJhZSIsIm5paSI6Im1pY3Jvc29mdC5zaGFyZXBvaW50IiwiaXN1c2VyIjoidHJ1ZSIsImNhY2hla2V5IjoiMGguZnxtZW1iZXJzaGlwfHVybiUzYXNwbyUzYWFub24jMjYwNDkxN2IzYjY2ZTkyZTRiMmM5M2U0MzY3NmIwZjhkMjk1N2Y0YWViM2RkMDkwODU4ZmRhZDYxZDBjMGJhZSIsInNoYXJpbmdpZCI6ImRVUHpUSkpObGtxS2VpMk1ZZ0ZnVEEiLCJ0dCI6IjAiLCJ1c2VQZXJzaXN0ZW50Q29va2llIjoiMiJ9.SjJtVzhRRXJidmQreVdOZ1lNcG55Q1g5Q04rTzZnRjZSa1ZMK0hlYlJqOD0&amp;encodeFailures=1&amp;srcWidth=&amp;srcHeight=&amp;width=1018&amp;height=584&amp;action=Acc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851" y="4056361"/>
            <a:ext cx="3285726" cy="2451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outhcentralus1-mediap.svc.ms/transform/thumbnail?provider=spo&amp;inputFormat=jpg&amp;cs=fFNQTw&amp;docid=https%3A%2F%2Fnetorgft2999493-my.sharepoint.com%3A443%2F_api%2Fv2.0%2Fdrives%2Fb!mXUtRTEwakWLWTt5x1n3anyFHwSJjQZLm4IfnTB_XttSB84vKC2RQKFQ42POSBHT%2Fitems%2F01K2AP7ZFAQMS5FY7YLRH24QFH6T4BGRTR%3Fversion%3DPublished&amp;access_token=eyJ0eXAiOiJKV1QiLCJhbGciOiJub25lIn0.eyJhdWQiOiIwMDAwMDAwMy0wMDAwLTBmZjEtY2UwMC0wMDAwMDAwMDAwMDAvbmV0b3JnZnQyOTk5NDkzLW15LnNoYXJlcG9pbnQuY29tQDliNjVjMjA5LTM2NjEtNDM5Yy1iNjM1LWM3MmY4ZTdjMWNiNCIsImlzcyI6IjAwMDAwMDAzLTAwMDAtMGZmMS1jZTAwLTAwMDAwMDAwMDAwMCIsIm5iZiI6IjE2MDU3ODcyMDAiLCJleHAiOiIxNjA1ODA4ODAwIiwiZW5kcG9pbnR1cmwiOiI3eWxMK3UzUHRVUHp4V2wvV1ZEV0czWVhhMG1Oc292THdzOVZLdC90YWljPSIsImVuZHBvaW50dXJsTGVuZ3RoIjoiMTI1IiwiaXNsb29wYmFjayI6IlRydWUiLCJ2ZXIiOiJoYXNoZWRwcm9vZnRva2VuIiwic2l0ZWlkIjoiTkRVeVpEYzFPVGt0TXpBek1TMDBOVFpoTFRoaU5Ua3RNMkkzT1dNM05UbG1OelpoIiwibmFtZWlkIjoiMCMuZnxtZW1iZXJzaGlwfHVybiUzYXNwbyUzYWFub24jMjYwNDkxN2IzYjY2ZTkyZTRiMmM5M2U0MzY3NmIwZjhkMjk1N2Y0YWViM2RkMDkwODU4ZmRhZDYxZDBjMGJhZSIsIm5paSI6Im1pY3Jvc29mdC5zaGFyZXBvaW50IiwiaXN1c2VyIjoidHJ1ZSIsImNhY2hla2V5IjoiMGguZnxtZW1iZXJzaGlwfHVybiUzYXNwbyUzYWFub24jMjYwNDkxN2IzYjY2ZTkyZTRiMmM5M2U0MzY3NmIwZjhkMjk1N2Y0YWViM2RkMDkwODU4ZmRhZDYxZDBjMGJhZSIsInNoYXJpbmdpZCI6ImRVUHpUSkpObGtxS2VpMk1ZZ0ZnVEEiLCJ0dCI6IjAiLCJ1c2VQZXJzaXN0ZW50Q29va2llIjoiMiJ9.SjJtVzhRRXJidmQreVdOZ1lNcG55Q1g5Q04rTzZnRjZSa1ZMK0hlYlJqOD0&amp;encodeFailures=1&amp;srcWidth=&amp;srcHeight=&amp;width=1018&amp;height=584&amp;action=Ac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851" y="1174602"/>
            <a:ext cx="3285726" cy="24632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outhcentralus1-mediap.svc.ms/transform/thumbnail?provider=spo&amp;inputFormat=jpg&amp;cs=fFNQTw&amp;docid=https%3A%2F%2Fnetorgft2999493-my.sharepoint.com%3A443%2F_api%2Fv2.0%2Fdrives%2Fb!mXUtRTEwakWLWTt5x1n3anyFHwSJjQZLm4IfnTB_XttSB84vKC2RQKFQ42POSBHT%2Fitems%2F01K2AP7ZGN57LAAUP4PRBZTFT4RDBKE3NG%3Fversion%3DPublished&amp;access_token=eyJ0eXAiOiJKV1QiLCJhbGciOiJub25lIn0.eyJhdWQiOiIwMDAwMDAwMy0wMDAwLTBmZjEtY2UwMC0wMDAwMDAwMDAwMDAvbmV0b3JnZnQyOTk5NDkzLW15LnNoYXJlcG9pbnQuY29tQDliNjVjMjA5LTM2NjEtNDM5Yy1iNjM1LWM3MmY4ZTdjMWNiNCIsImlzcyI6IjAwMDAwMDAzLTAwMDAtMGZmMS1jZTAwLTAwMDAwMDAwMDAwMCIsIm5iZiI6IjE2MDU3ODcyMDAiLCJleHAiOiIxNjA1ODA4ODAwIiwiZW5kcG9pbnR1cmwiOiI3eWxMK3UzUHRVUHp4V2wvV1ZEV0czWVhhMG1Oc292THdzOVZLdC90YWljPSIsImVuZHBvaW50dXJsTGVuZ3RoIjoiMTI1IiwiaXNsb29wYmFjayI6IlRydWUiLCJ2ZXIiOiJoYXNoZWRwcm9vZnRva2VuIiwic2l0ZWlkIjoiTkRVeVpEYzFPVGt0TXpBek1TMDBOVFpoTFRoaU5Ua3RNMkkzT1dNM05UbG1OelpoIiwibmFtZWlkIjoiMCMuZnxtZW1iZXJzaGlwfHVybiUzYXNwbyUzYWFub24jMjYwNDkxN2IzYjY2ZTkyZTRiMmM5M2U0MzY3NmIwZjhkMjk1N2Y0YWViM2RkMDkwODU4ZmRhZDYxZDBjMGJhZSIsIm5paSI6Im1pY3Jvc29mdC5zaGFyZXBvaW50IiwiaXN1c2VyIjoidHJ1ZSIsImNhY2hla2V5IjoiMGguZnxtZW1iZXJzaGlwfHVybiUzYXNwbyUzYWFub24jMjYwNDkxN2IzYjY2ZTkyZTRiMmM5M2U0MzY3NmIwZjhkMjk1N2Y0YWViM2RkMDkwODU4ZmRhZDYxZDBjMGJhZSIsInNoYXJpbmdpZCI6ImRVUHpUSkpObGtxS2VpMk1ZZ0ZnVEEiLCJ0dCI6IjAiLCJ1c2VQZXJzaXN0ZW50Q29va2llIjoiMiJ9.SjJtVzhRRXJidmQreVdOZ1lNcG55Q1g5Q04rTzZnRjZSa1ZMK0hlYlJqOD0&amp;encodeFailures=1&amp;srcWidth=&amp;srcHeight=&amp;width=1018&amp;height=584&amp;action=Ac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3258" y="4056361"/>
            <a:ext cx="3273073" cy="24632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EFB4AE2-3988-496B-A53A-D514CD5812F2}"/>
              </a:ext>
            </a:extLst>
          </p:cNvPr>
          <p:cNvSpPr txBox="1"/>
          <p:nvPr/>
        </p:nvSpPr>
        <p:spPr>
          <a:xfrm>
            <a:off x="7995527" y="3621513"/>
            <a:ext cx="3285726" cy="276999"/>
          </a:xfrm>
          <a:prstGeom prst="rect">
            <a:avLst/>
          </a:prstGeom>
          <a:noFill/>
        </p:spPr>
        <p:txBody>
          <a:bodyPr wrap="square">
            <a:spAutoFit/>
          </a:bodyPr>
          <a:lstStyle/>
          <a:p>
            <a:r>
              <a:rPr lang="en-US" sz="1200" dirty="0">
                <a:solidFill>
                  <a:srgbClr val="000000"/>
                </a:solidFill>
                <a:latin typeface="Calibri" panose="020F0502020204030204" pitchFamily="34" charset="0"/>
              </a:rPr>
              <a:t>Stanwell </a:t>
            </a:r>
            <a:r>
              <a:rPr lang="en-US" sz="1200" dirty="0" err="1">
                <a:solidFill>
                  <a:srgbClr val="000000"/>
                </a:solidFill>
                <a:latin typeface="Calibri" panose="020F0502020204030204" pitchFamily="34" charset="0"/>
              </a:rPr>
              <a:t>Beachl</a:t>
            </a:r>
            <a:r>
              <a:rPr lang="en-US" sz="1200" b="0" i="0" dirty="0">
                <a:solidFill>
                  <a:srgbClr val="000000"/>
                </a:solidFill>
                <a:effectLst/>
                <a:latin typeface="Calibri" panose="020F0502020204030204" pitchFamily="34" charset="0"/>
              </a:rPr>
              <a:t>, Sydney, Australia (el Dr. Brander)</a:t>
            </a:r>
            <a:endParaRPr lang="en-US" sz="1200" dirty="0"/>
          </a:p>
        </p:txBody>
      </p:sp>
      <p:sp>
        <p:nvSpPr>
          <p:cNvPr id="16" name="TextBox 15">
            <a:extLst>
              <a:ext uri="{FF2B5EF4-FFF2-40B4-BE49-F238E27FC236}">
                <a16:creationId xmlns:a16="http://schemas.microsoft.com/office/drawing/2014/main" id="{30F2AC5F-CBC4-4B1A-AC9D-D3F1A38C5741}"/>
              </a:ext>
            </a:extLst>
          </p:cNvPr>
          <p:cNvSpPr txBox="1"/>
          <p:nvPr/>
        </p:nvSpPr>
        <p:spPr>
          <a:xfrm>
            <a:off x="8014104" y="6467248"/>
            <a:ext cx="3285726" cy="276999"/>
          </a:xfrm>
          <a:prstGeom prst="rect">
            <a:avLst/>
          </a:prstGeom>
          <a:noFill/>
        </p:spPr>
        <p:txBody>
          <a:bodyPr wrap="square">
            <a:spAutoFit/>
          </a:bodyPr>
          <a:lstStyle/>
          <a:p>
            <a:r>
              <a:rPr lang="en-US" sz="1200" dirty="0">
                <a:solidFill>
                  <a:srgbClr val="000000"/>
                </a:solidFill>
                <a:latin typeface="Calibri" panose="020F0502020204030204" pitchFamily="34" charset="0"/>
              </a:rPr>
              <a:t>Zuma Beach, Malibu, CA (Nick Steers)</a:t>
            </a:r>
            <a:endParaRPr lang="en-US" sz="1200" dirty="0"/>
          </a:p>
        </p:txBody>
      </p:sp>
      <p:sp>
        <p:nvSpPr>
          <p:cNvPr id="18" name="TextBox 17">
            <a:extLst>
              <a:ext uri="{FF2B5EF4-FFF2-40B4-BE49-F238E27FC236}">
                <a16:creationId xmlns:a16="http://schemas.microsoft.com/office/drawing/2014/main" id="{24D88F0C-87DC-47E5-9188-7EC7D4C93ED2}"/>
              </a:ext>
            </a:extLst>
          </p:cNvPr>
          <p:cNvSpPr txBox="1"/>
          <p:nvPr/>
        </p:nvSpPr>
        <p:spPr>
          <a:xfrm>
            <a:off x="4504993" y="6459019"/>
            <a:ext cx="3570413" cy="461665"/>
          </a:xfrm>
          <a:prstGeom prst="rect">
            <a:avLst/>
          </a:prstGeom>
          <a:noFill/>
        </p:spPr>
        <p:txBody>
          <a:bodyPr wrap="square">
            <a:spAutoFit/>
          </a:bodyPr>
          <a:lstStyle/>
          <a:p>
            <a:r>
              <a:rPr lang="en-US" sz="1200" b="0" i="0" dirty="0">
                <a:solidFill>
                  <a:srgbClr val="000000"/>
                </a:solidFill>
                <a:effectLst/>
                <a:latin typeface="Calibri" panose="020F0502020204030204" pitchFamily="34" charset="0"/>
              </a:rPr>
              <a:t>Playa del St Kilda, Dunedin, Nueva Zelandia</a:t>
            </a:r>
          </a:p>
          <a:p>
            <a:r>
              <a:rPr lang="en-US" sz="1200" dirty="0">
                <a:solidFill>
                  <a:srgbClr val="000000"/>
                </a:solidFill>
                <a:latin typeface="Calibri" panose="020F0502020204030204" pitchFamily="34" charset="0"/>
              </a:rPr>
              <a:t>(el Dr. Brander)</a:t>
            </a:r>
            <a:endParaRPr lang="en-US" sz="1200" dirty="0"/>
          </a:p>
        </p:txBody>
      </p:sp>
      <p:pic>
        <p:nvPicPr>
          <p:cNvPr id="9" name="Picture 8">
            <a:extLst>
              <a:ext uri="{FF2B5EF4-FFF2-40B4-BE49-F238E27FC236}">
                <a16:creationId xmlns:a16="http://schemas.microsoft.com/office/drawing/2014/main" id="{EE17EE35-29A7-45CF-B665-853C118F4B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0837" y="4056361"/>
            <a:ext cx="3268982" cy="2451737"/>
          </a:xfrm>
          <a:prstGeom prst="rect">
            <a:avLst/>
          </a:prstGeom>
        </p:spPr>
      </p:pic>
      <p:sp>
        <p:nvSpPr>
          <p:cNvPr id="21" name="TextBox 20">
            <a:extLst>
              <a:ext uri="{FF2B5EF4-FFF2-40B4-BE49-F238E27FC236}">
                <a16:creationId xmlns:a16="http://schemas.microsoft.com/office/drawing/2014/main" id="{55CC08A3-A93C-4358-95F0-062A1960A5D9}"/>
              </a:ext>
            </a:extLst>
          </p:cNvPr>
          <p:cNvSpPr txBox="1"/>
          <p:nvPr/>
        </p:nvSpPr>
        <p:spPr>
          <a:xfrm>
            <a:off x="4484153" y="3624172"/>
            <a:ext cx="3285726" cy="276999"/>
          </a:xfrm>
          <a:prstGeom prst="rect">
            <a:avLst/>
          </a:prstGeom>
          <a:noFill/>
        </p:spPr>
        <p:txBody>
          <a:bodyPr wrap="square">
            <a:spAutoFit/>
          </a:bodyPr>
          <a:lstStyle/>
          <a:p>
            <a:r>
              <a:rPr lang="en-US" sz="1200" dirty="0">
                <a:solidFill>
                  <a:srgbClr val="000000"/>
                </a:solidFill>
                <a:latin typeface="Calibri" panose="020F0502020204030204" pitchFamily="34" charset="0"/>
              </a:rPr>
              <a:t>Blacks Beach, San Diego, CA (Chris Brewster)</a:t>
            </a:r>
            <a:endParaRPr lang="en-US" sz="1200" dirty="0"/>
          </a:p>
        </p:txBody>
      </p:sp>
      <p:sp>
        <p:nvSpPr>
          <p:cNvPr id="22" name="TextBox 21">
            <a:extLst>
              <a:ext uri="{FF2B5EF4-FFF2-40B4-BE49-F238E27FC236}">
                <a16:creationId xmlns:a16="http://schemas.microsoft.com/office/drawing/2014/main" id="{9E01C78D-289D-4475-967B-7748D40A0870}"/>
              </a:ext>
            </a:extLst>
          </p:cNvPr>
          <p:cNvSpPr txBox="1"/>
          <p:nvPr/>
        </p:nvSpPr>
        <p:spPr>
          <a:xfrm>
            <a:off x="957496" y="3604251"/>
            <a:ext cx="3285726" cy="276999"/>
          </a:xfrm>
          <a:prstGeom prst="rect">
            <a:avLst/>
          </a:prstGeom>
          <a:noFill/>
        </p:spPr>
        <p:txBody>
          <a:bodyPr wrap="square">
            <a:spAutoFit/>
          </a:bodyPr>
          <a:lstStyle/>
          <a:p>
            <a:r>
              <a:rPr lang="en-US" sz="1200" dirty="0">
                <a:solidFill>
                  <a:srgbClr val="000000"/>
                </a:solidFill>
                <a:latin typeface="Calibri" panose="020F0502020204030204" pitchFamily="34" charset="0"/>
              </a:rPr>
              <a:t>Pacific Beach, San Diego, CA (Chris Brewster)</a:t>
            </a:r>
            <a:endParaRPr lang="en-US" sz="1200" dirty="0"/>
          </a:p>
        </p:txBody>
      </p:sp>
      <p:sp>
        <p:nvSpPr>
          <p:cNvPr id="23" name="TextBox 22">
            <a:extLst>
              <a:ext uri="{FF2B5EF4-FFF2-40B4-BE49-F238E27FC236}">
                <a16:creationId xmlns:a16="http://schemas.microsoft.com/office/drawing/2014/main" id="{0D47CC59-F679-4063-9951-A3D2D1365B9B}"/>
              </a:ext>
            </a:extLst>
          </p:cNvPr>
          <p:cNvSpPr txBox="1"/>
          <p:nvPr/>
        </p:nvSpPr>
        <p:spPr>
          <a:xfrm>
            <a:off x="957496" y="6503272"/>
            <a:ext cx="3285726" cy="276999"/>
          </a:xfrm>
          <a:prstGeom prst="rect">
            <a:avLst/>
          </a:prstGeom>
          <a:noFill/>
        </p:spPr>
        <p:txBody>
          <a:bodyPr wrap="square">
            <a:spAutoFit/>
          </a:bodyPr>
          <a:lstStyle/>
          <a:p>
            <a:r>
              <a:rPr lang="en-US" sz="1200" dirty="0">
                <a:solidFill>
                  <a:srgbClr val="000000"/>
                </a:solidFill>
                <a:latin typeface="Calibri" panose="020F0502020204030204" pitchFamily="34" charset="0"/>
              </a:rPr>
              <a:t>Huntington Beach, CA (Chris Brewster)</a:t>
            </a:r>
            <a:endParaRPr lang="en-US" sz="1200" dirty="0"/>
          </a:p>
        </p:txBody>
      </p:sp>
      <p:pic>
        <p:nvPicPr>
          <p:cNvPr id="24" name="Picture 23">
            <a:extLst>
              <a:ext uri="{FF2B5EF4-FFF2-40B4-BE49-F238E27FC236}">
                <a16:creationId xmlns:a16="http://schemas.microsoft.com/office/drawing/2014/main" id="{6B698D54-7866-4927-8989-154E650609C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93258" y="1192548"/>
            <a:ext cx="3285727" cy="2464281"/>
          </a:xfrm>
          <a:prstGeom prst="rect">
            <a:avLst/>
          </a:prstGeom>
        </p:spPr>
      </p:pic>
      <p:pic>
        <p:nvPicPr>
          <p:cNvPr id="20" name="Picture 19">
            <a:extLst>
              <a:ext uri="{FF2B5EF4-FFF2-40B4-BE49-F238E27FC236}">
                <a16:creationId xmlns:a16="http://schemas.microsoft.com/office/drawing/2014/main" id="{6D24D70E-26D9-4EB8-8A12-7861F6C7D46F}"/>
              </a:ext>
            </a:extLst>
          </p:cNvPr>
          <p:cNvPicPr>
            <a:picLocks noChangeAspect="1"/>
          </p:cNvPicPr>
          <p:nvPr/>
        </p:nvPicPr>
        <p:blipFill>
          <a:blip r:embed="rId10"/>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25"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8" descr="Image result for high resolution noaa lo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035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2083282" y="247161"/>
            <a:ext cx="10228168" cy="677108"/>
          </a:xfrm>
          <a:prstGeom prst="rect">
            <a:avLst/>
          </a:prstGeom>
          <a:noFill/>
        </p:spPr>
        <p:txBody>
          <a:bodyPr wrap="square" rtlCol="0">
            <a:spAutoFit/>
          </a:bodyPr>
          <a:lstStyle/>
          <a:p>
            <a:pPr algn="ctr"/>
            <a:r>
              <a:rPr lang="en-US" sz="3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¿Cómo sé </a:t>
            </a:r>
            <a:r>
              <a:rPr lang="en-US" sz="3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a:t>
            </a:r>
            <a:r>
              <a:rPr lang="en-US" sz="3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estoy</a:t>
            </a:r>
            <a:r>
              <a:rPr lang="en-US" sz="3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atrapado</a:t>
            </a:r>
            <a:r>
              <a:rPr lang="en-US" sz="3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a:t>
            </a:r>
            <a:r>
              <a:rPr lang="en-US" sz="3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una </a:t>
            </a:r>
            <a:r>
              <a:rPr lang="en-US" sz="3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resaca</a:t>
            </a:r>
            <a:r>
              <a:rPr lang="en-US" sz="3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6466F6A0-53D9-4DB4-A646-F90787DDA7AB}"/>
              </a:ext>
            </a:extLst>
          </p:cNvPr>
          <p:cNvSpPr txBox="1"/>
          <p:nvPr/>
        </p:nvSpPr>
        <p:spPr>
          <a:xfrm>
            <a:off x="135057" y="1754264"/>
            <a:ext cx="5789493" cy="4462760"/>
          </a:xfrm>
          <a:prstGeom prst="rect">
            <a:avLst/>
          </a:prstGeom>
          <a:solidFill>
            <a:schemeClr val="bg1">
              <a:alpha val="64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No es siempre obvio </a:t>
            </a:r>
            <a:r>
              <a:rPr lang="en-US" sz="2800" dirty="0" err="1">
                <a:latin typeface="Arial" panose="020B0604020202020204" pitchFamily="34" charset="0"/>
                <a:cs typeface="Arial" panose="020B0604020202020204" pitchFamily="34" charset="0"/>
              </a:rPr>
              <a:t>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está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atrapado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en</a:t>
            </a:r>
            <a:r>
              <a:rPr lang="en-US" sz="2800" dirty="0">
                <a:latin typeface="Arial" panose="020B0604020202020204" pitchFamily="34" charset="0"/>
                <a:cs typeface="Arial" panose="020B0604020202020204" pitchFamily="34" charset="0"/>
              </a:rPr>
              <a:t> una </a:t>
            </a:r>
            <a:r>
              <a:rPr lang="en-US" sz="2800" dirty="0" err="1">
                <a:latin typeface="Arial" panose="020B0604020202020204" pitchFamily="34" charset="0"/>
                <a:cs typeface="Arial" panose="020B0604020202020204" pitchFamily="34" charset="0"/>
              </a:rPr>
              <a:t>resaca</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Mientras que </a:t>
            </a:r>
            <a:r>
              <a:rPr lang="en-US" sz="2800" dirty="0" err="1">
                <a:latin typeface="Arial" panose="020B0604020202020204" pitchFamily="34" charset="0"/>
                <a:cs typeface="Arial" panose="020B0604020202020204" pitchFamily="34" charset="0"/>
              </a:rPr>
              <a:t>está</a:t>
            </a:r>
            <a:r>
              <a:rPr lang="en-US" sz="2800" dirty="0">
                <a:latin typeface="Arial" panose="020B0604020202020204" pitchFamily="34" charset="0"/>
                <a:cs typeface="Arial" panose="020B0604020202020204" pitchFamily="34" charset="0"/>
              </a:rPr>
              <a:t> nadando </a:t>
            </a:r>
            <a:r>
              <a:rPr lang="en-US" sz="2800" dirty="0" err="1">
                <a:latin typeface="Arial" panose="020B0604020202020204" pitchFamily="34" charset="0"/>
                <a:cs typeface="Arial" panose="020B0604020202020204" pitchFamily="34" charset="0"/>
              </a:rPr>
              <a:t>hacia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orilla</a:t>
            </a:r>
            <a:r>
              <a:rPr lang="en-US" sz="2800" dirty="0">
                <a:latin typeface="Arial" panose="020B0604020202020204" pitchFamily="34" charset="0"/>
                <a:cs typeface="Arial" panose="020B0604020202020204" pitchFamily="34" charset="0"/>
              </a:rPr>
              <a:t>, no </a:t>
            </a:r>
            <a:r>
              <a:rPr lang="en-US" sz="2800" dirty="0" err="1">
                <a:latin typeface="Arial" panose="020B0604020202020204" pitchFamily="34" charset="0"/>
                <a:cs typeface="Arial" panose="020B0604020202020204" pitchFamily="34" charset="0"/>
              </a:rPr>
              <a:t>está</a:t>
            </a:r>
            <a:r>
              <a:rPr lang="en-US" sz="2800" dirty="0">
                <a:latin typeface="Arial" panose="020B0604020202020204" pitchFamily="34" charset="0"/>
                <a:cs typeface="Arial" panose="020B0604020202020204" pitchFamily="34" charset="0"/>
              </a:rPr>
              <a:t> haciendo ningún </a:t>
            </a:r>
            <a:r>
              <a:rPr lang="en-US" sz="2800" dirty="0" err="1">
                <a:latin typeface="Arial" panose="020B0604020202020204" pitchFamily="34" charset="0"/>
                <a:cs typeface="Arial" panose="020B0604020202020204" pitchFamily="34" charset="0"/>
              </a:rPr>
              <a:t>progreso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hacia</a:t>
            </a:r>
            <a:r>
              <a:rPr lang="en-US" sz="2800" dirty="0">
                <a:latin typeface="Arial" panose="020B0604020202020204" pitchFamily="34" charset="0"/>
                <a:cs typeface="Arial" panose="020B0604020202020204" pitchFamily="34" charset="0"/>
              </a:rPr>
              <a:t> la </a:t>
            </a:r>
            <a:r>
              <a:rPr lang="en-US" sz="2800" dirty="0" err="1">
                <a:latin typeface="Arial" panose="020B0604020202020204" pitchFamily="34" charset="0"/>
                <a:cs typeface="Arial" panose="020B0604020202020204" pitchFamily="34" charset="0"/>
              </a:rPr>
              <a:t>orilla</a:t>
            </a:r>
            <a:r>
              <a:rPr lang="en-US" sz="2800" dirty="0">
                <a:latin typeface="Arial" panose="020B0604020202020204" pitchFamily="34" charset="0"/>
                <a:cs typeface="Arial" panose="020B0604020202020204" pitchFamily="34" charset="0"/>
              </a:rPr>
              <a:t> y se </a:t>
            </a:r>
            <a:r>
              <a:rPr lang="en-US" sz="2800" dirty="0" err="1">
                <a:latin typeface="Arial" panose="020B0604020202020204" pitchFamily="34" charset="0"/>
                <a:cs typeface="Arial" panose="020B0604020202020204" pitchFamily="34" charset="0"/>
              </a:rPr>
              <a:t>está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cansado</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Con </a:t>
            </a:r>
            <a:r>
              <a:rPr lang="en-US" sz="2800" dirty="0" err="1">
                <a:latin typeface="Arial" panose="020B0604020202020204" pitchFamily="34" charset="0"/>
                <a:cs typeface="Arial" panose="020B0604020202020204" pitchFamily="34" charset="0"/>
              </a:rPr>
              <a:t>resacas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más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fuertes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puede</a:t>
            </a:r>
            <a:r>
              <a:rPr lang="en-US" sz="2800" dirty="0">
                <a:latin typeface="Arial" panose="020B0604020202020204" pitchFamily="34" charset="0"/>
                <a:cs typeface="Arial" panose="020B0604020202020204" pitchFamily="34" charset="0"/>
              </a:rPr>
              <a:t> sentir que se </a:t>
            </a:r>
            <a:r>
              <a:rPr lang="en-US" sz="2800" dirty="0" err="1">
                <a:latin typeface="Arial" panose="020B0604020202020204" pitchFamily="34" charset="0"/>
                <a:cs typeface="Arial" panose="020B0604020202020204" pitchFamily="34" charset="0"/>
              </a:rPr>
              <a:t>está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llevando</a:t>
            </a:r>
            <a:r>
              <a:rPr lang="en-US" sz="2800" dirty="0">
                <a:latin typeface="Arial" panose="020B0604020202020204" pitchFamily="34" charset="0"/>
                <a:cs typeface="Arial" panose="020B0604020202020204" pitchFamily="34" charset="0"/>
              </a:rPr>
              <a:t> mas </a:t>
            </a:r>
            <a:r>
              <a:rPr lang="en-US" sz="2800" dirty="0" err="1">
                <a:latin typeface="Arial" panose="020B0604020202020204" pitchFamily="34" charset="0"/>
                <a:cs typeface="Arial" panose="020B0604020202020204" pitchFamily="34" charset="0"/>
              </a:rPr>
              <a:t>lejos</a:t>
            </a:r>
            <a:r>
              <a:rPr lang="en-US" sz="2800" dirty="0">
                <a:latin typeface="Arial" panose="020B0604020202020204" pitchFamily="34" charset="0"/>
                <a:cs typeface="Arial" panose="020B0604020202020204" pitchFamily="34" charset="0"/>
              </a:rPr>
              <a:t> de la </a:t>
            </a:r>
            <a:r>
              <a:rPr lang="en-US" sz="2800" dirty="0" err="1">
                <a:latin typeface="Arial" panose="020B0604020202020204" pitchFamily="34" charset="0"/>
                <a:cs typeface="Arial" panose="020B0604020202020204" pitchFamily="34" charset="0"/>
              </a:rPr>
              <a:t>orilla</a:t>
            </a:r>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8B4B4D2-213A-4383-9064-1D73BC9125F0}"/>
              </a:ext>
            </a:extLst>
          </p:cNvPr>
          <p:cNvPicPr>
            <a:picLocks noChangeAspect="1"/>
          </p:cNvPicPr>
          <p:nvPr/>
        </p:nvPicPr>
        <p:blipFill>
          <a:blip r:embed="rId4"/>
          <a:stretch>
            <a:fillRect/>
          </a:stretch>
        </p:blipFill>
        <p:spPr>
          <a:xfrm>
            <a:off x="6261316" y="1754264"/>
            <a:ext cx="5789493" cy="4274501"/>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BDE51942-BD2A-4AE5-9187-5ABE856C2D2A}"/>
              </a:ext>
            </a:extLst>
          </p:cNvPr>
          <p:cNvSpPr txBox="1"/>
          <p:nvPr/>
        </p:nvSpPr>
        <p:spPr>
          <a:xfrm>
            <a:off x="6196844" y="6061619"/>
            <a:ext cx="4051476" cy="369332"/>
          </a:xfrm>
          <a:prstGeom prst="rect">
            <a:avLst/>
          </a:prstGeom>
          <a:noFill/>
        </p:spPr>
        <p:txBody>
          <a:bodyPr wrap="square" rtlCol="0">
            <a:spAutoFit/>
          </a:bodyPr>
          <a:lstStyle/>
          <a:p>
            <a:r>
              <a:rPr lang="en-US" sz="1600" dirty="0"/>
              <a:t>Foto:</a:t>
            </a:r>
            <a:r>
              <a:rPr dirty="0"/>
              <a:t> </a:t>
            </a:r>
            <a:r>
              <a:rPr lang="en-US" sz="1600" dirty="0" err="1"/>
              <a:t>Rescate</a:t>
            </a:r>
            <a:r>
              <a:rPr lang="en-US" sz="1600" dirty="0"/>
              <a:t> </a:t>
            </a:r>
            <a:r>
              <a:rPr lang="en-US" sz="1600" dirty="0" err="1"/>
              <a:t>en</a:t>
            </a:r>
            <a:r>
              <a:rPr lang="en-US" sz="1600" dirty="0"/>
              <a:t> la playa de Wrightsville, NC</a:t>
            </a:r>
          </a:p>
        </p:txBody>
      </p:sp>
      <p:sp>
        <p:nvSpPr>
          <p:cNvPr id="3" name="Slide Number Placeholder 2"/>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16</a:t>
            </a:fld>
            <a:endParaRPr lang="en-US" b="1" dirty="0">
              <a:solidFill>
                <a:schemeClr val="tx1"/>
              </a:solidFill>
            </a:endParaRPr>
          </a:p>
        </p:txBody>
      </p:sp>
      <p:pic>
        <p:nvPicPr>
          <p:cNvPr id="10" name="Picture 9">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5"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17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46763" y="1021411"/>
            <a:ext cx="7787127" cy="5826401"/>
          </a:xfrm>
          <a:prstGeom prst="rect">
            <a:avLst/>
          </a:prstGeom>
        </p:spPr>
      </p:pic>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836343" y="237198"/>
            <a:ext cx="12444280" cy="646331"/>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puedo hacer </a:t>
            </a:r>
            <a:r>
              <a:rPr lang="en-US" sz="2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estoy</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atrapado</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una </a:t>
            </a:r>
            <a:r>
              <a:rPr lang="en-US" sz="2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corriente</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marina?</a:t>
            </a:r>
            <a:endPar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466AB8-50A6-442A-A9A0-2FFA95F6E4E7}"/>
              </a:ext>
            </a:extLst>
          </p:cNvPr>
          <p:cNvSpPr txBox="1"/>
          <p:nvPr/>
        </p:nvSpPr>
        <p:spPr>
          <a:xfrm>
            <a:off x="81902" y="6493917"/>
            <a:ext cx="5753099" cy="369332"/>
          </a:xfrm>
          <a:prstGeom prst="rect">
            <a:avLst/>
          </a:prstGeom>
          <a:noFill/>
        </p:spPr>
        <p:txBody>
          <a:bodyPr wrap="square" rtlCol="0">
            <a:spAutoFit/>
          </a:bodyPr>
          <a:lstStyle/>
          <a:p>
            <a:r>
              <a:rPr lang="en-US" sz="1200" dirty="0"/>
              <a:t>Imagen:</a:t>
            </a:r>
            <a:r>
              <a:rPr dirty="0"/>
              <a:t> </a:t>
            </a:r>
            <a:r>
              <a:rPr lang="en-US" sz="1200" dirty="0"/>
              <a:t>USLA/Sea Grant/NOAA</a:t>
            </a:r>
          </a:p>
        </p:txBody>
      </p:sp>
      <p:sp>
        <p:nvSpPr>
          <p:cNvPr id="5" name="Slide Number Placeholder 4"/>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17</a:t>
            </a:fld>
            <a:endParaRPr lang="en-US" b="1" dirty="0">
              <a:solidFill>
                <a:schemeClr val="tx1"/>
              </a:solidFill>
            </a:endParaRPr>
          </a:p>
        </p:txBody>
      </p:sp>
      <p:pic>
        <p:nvPicPr>
          <p:cNvPr id="9" name="Picture 8">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0"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2826524-D54A-463F-8741-700B7E37D503}"/>
              </a:ext>
            </a:extLst>
          </p:cNvPr>
          <p:cNvPicPr>
            <a:picLocks noChangeAspect="1"/>
          </p:cNvPicPr>
          <p:nvPr/>
        </p:nvPicPr>
        <p:blipFill>
          <a:blip r:embed="rId8"/>
          <a:stretch>
            <a:fillRect/>
          </a:stretch>
        </p:blipFill>
        <p:spPr>
          <a:xfrm>
            <a:off x="8031574" y="1021411"/>
            <a:ext cx="3962743" cy="5826401"/>
          </a:xfrm>
          <a:prstGeom prst="rect">
            <a:avLst/>
          </a:prstGeom>
        </p:spPr>
      </p:pic>
    </p:spTree>
    <p:extLst>
      <p:ext uri="{BB962C8B-B14F-4D97-AF65-F5344CB8AC3E}">
        <p14:creationId xmlns:p14="http://schemas.microsoft.com/office/powerpoint/2010/main" val="1021580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336153"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¿Cómo ayudo algún otro?</a:t>
            </a:r>
          </a:p>
        </p:txBody>
      </p:sp>
      <p:pic>
        <p:nvPicPr>
          <p:cNvPr id="3" name="Picture 2" descr="swimmer in the ocean">
            <a:extLst>
              <a:ext uri="{FF2B5EF4-FFF2-40B4-BE49-F238E27FC236}">
                <a16:creationId xmlns:a16="http://schemas.microsoft.com/office/drawing/2014/main" id="{6C052713-340A-40A1-9B97-EFF9F716E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70" y="1550425"/>
            <a:ext cx="12009294" cy="48313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7A6383-EAA6-4FEC-9C38-38A2C8C3289A}"/>
              </a:ext>
            </a:extLst>
          </p:cNvPr>
          <p:cNvSpPr txBox="1"/>
          <p:nvPr/>
        </p:nvSpPr>
        <p:spPr>
          <a:xfrm>
            <a:off x="9186485" y="6078572"/>
            <a:ext cx="2826224" cy="369332"/>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Foto:</a:t>
            </a:r>
            <a:r>
              <a:rPr dirty="0"/>
              <a:t> </a:t>
            </a:r>
            <a:r>
              <a:rPr lang="en-US" sz="1600" dirty="0">
                <a:solidFill>
                  <a:schemeClr val="bg1"/>
                </a:solidFill>
                <a:latin typeface="Arial" panose="020B0604020202020204" pitchFamily="34" charset="0"/>
                <a:cs typeface="Arial" panose="020B0604020202020204" pitchFamily="34" charset="0"/>
              </a:rPr>
              <a:t>California Sea Grant</a:t>
            </a:r>
          </a:p>
        </p:txBody>
      </p:sp>
      <p:grpSp>
        <p:nvGrpSpPr>
          <p:cNvPr id="6" name="Group 5">
            <a:extLst>
              <a:ext uri="{FF2B5EF4-FFF2-40B4-BE49-F238E27FC236}">
                <a16:creationId xmlns:a16="http://schemas.microsoft.com/office/drawing/2014/main" id="{28BDB33B-AA0D-45A0-A113-7DC5866BD3A0}"/>
              </a:ext>
            </a:extLst>
          </p:cNvPr>
          <p:cNvGrpSpPr/>
          <p:nvPr/>
        </p:nvGrpSpPr>
        <p:grpSpPr>
          <a:xfrm>
            <a:off x="4193725" y="1733773"/>
            <a:ext cx="7674429" cy="3683179"/>
            <a:chOff x="4308025" y="1219193"/>
            <a:chExt cx="7674429" cy="3529574"/>
          </a:xfrm>
        </p:grpSpPr>
        <p:sp>
          <p:nvSpPr>
            <p:cNvPr id="4" name="Rectangle 3">
              <a:extLst>
                <a:ext uri="{FF2B5EF4-FFF2-40B4-BE49-F238E27FC236}">
                  <a16:creationId xmlns:a16="http://schemas.microsoft.com/office/drawing/2014/main" id="{B86326CA-F4B7-44F0-BE06-9C4B8A320C78}"/>
                </a:ext>
              </a:extLst>
            </p:cNvPr>
            <p:cNvSpPr/>
            <p:nvPr/>
          </p:nvSpPr>
          <p:spPr>
            <a:xfrm>
              <a:off x="4308025" y="1219193"/>
              <a:ext cx="7674429" cy="3529574"/>
            </a:xfrm>
            <a:prstGeom prst="rect">
              <a:avLst/>
            </a:prstGeom>
            <a:solidFill>
              <a:schemeClr val="tx1">
                <a:alpha val="43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BF29EAF-13AC-48B5-B160-ED8A2E268F7F}"/>
                </a:ext>
              </a:extLst>
            </p:cNvPr>
            <p:cNvSpPr txBox="1"/>
            <p:nvPr/>
          </p:nvSpPr>
          <p:spPr>
            <a:xfrm>
              <a:off x="4441376" y="1355805"/>
              <a:ext cx="7429500" cy="3170099"/>
            </a:xfrm>
            <a:prstGeom prst="rect">
              <a:avLst/>
            </a:prstGeom>
            <a:solidFill>
              <a:srgbClr val="FFFF00">
                <a:alpha val="65000"/>
              </a:srgbClr>
            </a:solidFill>
          </p:spPr>
          <p:txBody>
            <a:bodyPr wrap="square" rtlCol="0">
              <a:spAutoFit/>
            </a:bodyPr>
            <a:lstStyle/>
            <a:p>
              <a:r>
                <a:rPr lang="en-US" sz="3200" b="1" dirty="0"/>
                <a:t>¡Conozca sus opciones!</a:t>
              </a:r>
            </a:p>
            <a:p>
              <a:pPr marL="285750" indent="-285750">
                <a:buFont typeface="Wingdings" panose="05000000000000000000" pitchFamily="2" charset="2"/>
                <a:buChar char="ü"/>
              </a:pPr>
              <a:r>
                <a:rPr lang="en-US" sz="2400" b="1" dirty="0"/>
                <a:t>No se ponga a riesgo</a:t>
              </a:r>
            </a:p>
            <a:p>
              <a:pPr marL="285750" indent="-285750">
                <a:buFont typeface="Wingdings" panose="05000000000000000000" pitchFamily="2" charset="2"/>
                <a:buChar char="ü"/>
              </a:pPr>
              <a:r>
                <a:rPr lang="en-US" sz="2400" b="1" dirty="0"/>
                <a:t>Consiga la ayuda de un salvavidas</a:t>
              </a:r>
            </a:p>
            <a:p>
              <a:pPr marL="285750" indent="-285750">
                <a:buFont typeface="Wingdings" panose="05000000000000000000" pitchFamily="2" charset="2"/>
                <a:buChar char="ü"/>
              </a:pPr>
              <a:r>
                <a:rPr lang="en-US" sz="2400" b="1" dirty="0"/>
                <a:t>Si un salvavidas no está presente, </a:t>
              </a:r>
              <a:r>
                <a:rPr lang="en-US" sz="2400" b="1" dirty="0" err="1"/>
                <a:t>llame</a:t>
              </a:r>
              <a:r>
                <a:rPr lang="en-US" sz="2400" b="1" dirty="0"/>
                <a:t> el 9-1-1, entonces intenta ordenar a la </a:t>
              </a:r>
              <a:r>
                <a:rPr lang="en-US" sz="2400" b="1" dirty="0" err="1"/>
                <a:t>víctima</a:t>
              </a:r>
              <a:r>
                <a:rPr lang="en-US" sz="2400" b="1" dirty="0"/>
                <a:t> a </a:t>
              </a:r>
              <a:r>
                <a:rPr lang="en-US" sz="2400" b="1" dirty="0" err="1"/>
                <a:t>nadar</a:t>
              </a:r>
              <a:r>
                <a:rPr lang="en-US" sz="2400" b="1" dirty="0"/>
                <a:t> </a:t>
              </a:r>
              <a:r>
                <a:rPr lang="en-US" sz="2400" b="1" dirty="0" err="1"/>
                <a:t>siguiendo</a:t>
              </a:r>
              <a:r>
                <a:rPr lang="en-US" sz="2400" b="1" dirty="0"/>
                <a:t> la </a:t>
              </a:r>
              <a:r>
                <a:rPr lang="en-US" sz="2400" b="1" dirty="0" err="1"/>
                <a:t>orientación</a:t>
              </a:r>
              <a:r>
                <a:rPr lang="en-US" sz="2400" b="1" dirty="0"/>
                <a:t> de la </a:t>
              </a:r>
              <a:r>
                <a:rPr lang="en-US" sz="2400" b="1" dirty="0" err="1"/>
                <a:t>orilla</a:t>
              </a:r>
              <a:r>
                <a:rPr lang="en-US" sz="2400" b="1" dirty="0"/>
                <a:t> para </a:t>
              </a:r>
              <a:r>
                <a:rPr lang="en-US" sz="2400" b="1" dirty="0" err="1"/>
                <a:t>escaparse</a:t>
              </a:r>
              <a:endParaRPr lang="en-US" sz="2400" b="1" dirty="0"/>
            </a:p>
            <a:p>
              <a:pPr marL="285750" indent="-285750">
                <a:buFont typeface="Wingdings" panose="05000000000000000000" pitchFamily="2" charset="2"/>
                <a:buChar char="ü"/>
              </a:pPr>
              <a:r>
                <a:rPr lang="en-US" sz="2400" b="1" dirty="0"/>
                <a:t>Si es posible, lance a la </a:t>
              </a:r>
              <a:r>
                <a:rPr lang="en-US" sz="2400" b="1" dirty="0" err="1"/>
                <a:t>víctima</a:t>
              </a:r>
              <a:r>
                <a:rPr lang="en-US" sz="2400" b="1" dirty="0"/>
                <a:t> </a:t>
              </a:r>
              <a:r>
                <a:rPr lang="en-US" sz="2400" b="1" dirty="0" err="1"/>
                <a:t>algo</a:t>
              </a:r>
              <a:r>
                <a:rPr lang="en-US" sz="2400" b="1" dirty="0"/>
                <a:t> que </a:t>
              </a:r>
              <a:r>
                <a:rPr lang="en-US" sz="2400" b="1" dirty="0" err="1"/>
                <a:t>flote</a:t>
              </a:r>
              <a:endParaRPr lang="en-US" sz="2400" b="1" dirty="0"/>
            </a:p>
            <a:p>
              <a:pPr marL="285750" indent="-285750">
                <a:buFont typeface="Wingdings" panose="05000000000000000000" pitchFamily="2" charset="2"/>
                <a:buChar char="ü"/>
              </a:pPr>
              <a:r>
                <a:rPr lang="en-US" sz="2400" b="1" dirty="0"/>
                <a:t>Nunca entre en el agua sin un dispositivo de flotación</a:t>
              </a:r>
            </a:p>
          </p:txBody>
        </p:sp>
      </p:grpSp>
      <p:sp>
        <p:nvSpPr>
          <p:cNvPr id="8" name="Slide Number Placeholder 7"/>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18</a:t>
            </a:fld>
            <a:endParaRPr lang="en-US" b="1" dirty="0">
              <a:solidFill>
                <a:schemeClr val="tx1"/>
              </a:solidFill>
            </a:endParaRPr>
          </a:p>
        </p:txBody>
      </p:sp>
      <p:pic>
        <p:nvPicPr>
          <p:cNvPr id="12" name="Picture 11">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5"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999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973896" y="270564"/>
            <a:ext cx="10547461"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¿Cuáles son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otras</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consejos</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seguridad</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3" name="Picture 2" descr="Rip Currents">
            <a:extLst>
              <a:ext uri="{FF2B5EF4-FFF2-40B4-BE49-F238E27FC236}">
                <a16:creationId xmlns:a16="http://schemas.microsoft.com/office/drawing/2014/main" id="{7D4BFF7A-5DC4-4A31-9C22-AF27642C8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96" y="1763129"/>
            <a:ext cx="5946883" cy="4265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0691D5-52BA-499E-B37B-F38BCE5D1002}"/>
              </a:ext>
            </a:extLst>
          </p:cNvPr>
          <p:cNvSpPr txBox="1"/>
          <p:nvPr/>
        </p:nvSpPr>
        <p:spPr>
          <a:xfrm>
            <a:off x="6600852" y="2280000"/>
            <a:ext cx="5150452" cy="3231654"/>
          </a:xfrm>
          <a:prstGeom prst="rect">
            <a:avLst/>
          </a:prstGeom>
          <a:solidFill>
            <a:srgbClr val="FFC000">
              <a:alpha val="76000"/>
            </a:srgbClr>
          </a:solidFill>
        </p:spPr>
        <p:txBody>
          <a:bodyPr wrap="square" rtlCol="0">
            <a:spAutoFit/>
          </a:bodyPr>
          <a:lstStyle/>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Sepa nadar</a:t>
            </a:r>
          </a:p>
          <a:p>
            <a:pPr marL="285750" indent="-28575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Nadar cerca de un salvavidas</a:t>
            </a:r>
          </a:p>
          <a:p>
            <a:pPr marL="285750" indent="-28575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Nunca </a:t>
            </a:r>
            <a:r>
              <a:rPr lang="en-US" sz="2800" b="1" dirty="0" err="1">
                <a:latin typeface="Arial" panose="020B0604020202020204" pitchFamily="34" charset="0"/>
                <a:cs typeface="Arial" panose="020B0604020202020204" pitchFamily="34" charset="0"/>
              </a:rPr>
              <a:t>nade</a:t>
            </a:r>
            <a:r>
              <a:rPr lang="en-US" sz="2800" b="1" dirty="0">
                <a:latin typeface="Arial" panose="020B0604020202020204" pitchFamily="34" charset="0"/>
                <a:cs typeface="Arial" panose="020B0604020202020204" pitchFamily="34" charset="0"/>
              </a:rPr>
              <a:t> solo</a:t>
            </a:r>
          </a:p>
          <a:p>
            <a:pPr marL="285750" indent="-28575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¡En caso de duda, no </a:t>
            </a:r>
            <a:r>
              <a:rPr lang="en-US" sz="2800" b="1" dirty="0" err="1">
                <a:latin typeface="Arial" panose="020B0604020202020204" pitchFamily="34" charset="0"/>
                <a:cs typeface="Arial" panose="020B0604020202020204" pitchFamily="34" charset="0"/>
              </a:rPr>
              <a:t>salga</a:t>
            </a:r>
            <a:r>
              <a:rPr lang="en-US" sz="2800" b="1" dirty="0">
                <a:latin typeface="Arial" panose="020B0604020202020204" pitchFamily="34" charset="0"/>
                <a:cs typeface="Arial" panose="020B0604020202020204" pitchFamily="34" charset="0"/>
              </a:rPr>
              <a:t> al </a:t>
            </a:r>
            <a:r>
              <a:rPr lang="en-US" sz="2800" b="1" dirty="0" err="1">
                <a:latin typeface="Arial" panose="020B0604020202020204" pitchFamily="34" charset="0"/>
                <a:cs typeface="Arial" panose="020B0604020202020204" pitchFamily="34" charset="0"/>
              </a:rPr>
              <a:t>agua</a:t>
            </a:r>
            <a:r>
              <a:rPr lang="en-US" sz="2800" b="1"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654F793F-E06F-4A02-A064-D1C373CAB968}"/>
              </a:ext>
            </a:extLst>
          </p:cNvPr>
          <p:cNvSpPr txBox="1"/>
          <p:nvPr/>
        </p:nvSpPr>
        <p:spPr>
          <a:xfrm>
            <a:off x="440696" y="5689971"/>
            <a:ext cx="3066401"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Foto:</a:t>
            </a:r>
            <a:r>
              <a:t> </a:t>
            </a:r>
            <a:r>
              <a:rPr lang="en-US" sz="1600" dirty="0">
                <a:solidFill>
                  <a:schemeClr val="bg1"/>
                </a:solidFill>
                <a:latin typeface="Arial" panose="020B0604020202020204" pitchFamily="34" charset="0"/>
                <a:cs typeface="Arial" panose="020B0604020202020204" pitchFamily="34" charset="0"/>
              </a:rPr>
              <a:t>USLA</a:t>
            </a:r>
          </a:p>
        </p:txBody>
      </p:sp>
      <p:sp>
        <p:nvSpPr>
          <p:cNvPr id="6" name="Slide Number Placeholder 5"/>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19</a:t>
            </a:fld>
            <a:endParaRPr lang="en-US" b="1" dirty="0">
              <a:solidFill>
                <a:schemeClr val="tx1"/>
              </a:solidFill>
            </a:endParaRPr>
          </a:p>
        </p:txBody>
      </p:sp>
      <p:pic>
        <p:nvPicPr>
          <p:cNvPr id="10" name="Picture 9">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2"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62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B8B7D46-B74B-4E38-B58C-0239BAF6C314}"/>
              </a:ext>
            </a:extLst>
          </p:cNvPr>
          <p:cNvSpPr txBox="1"/>
          <p:nvPr/>
        </p:nvSpPr>
        <p:spPr>
          <a:xfrm>
            <a:off x="201065" y="1545575"/>
            <a:ext cx="7579178" cy="4832092"/>
          </a:xfrm>
          <a:prstGeom prst="rect">
            <a:avLst/>
          </a:prstGeom>
          <a:noFill/>
          <a:ln w="19050">
            <a:solidFill>
              <a:schemeClr val="accent5">
                <a:lumMod val="50000"/>
              </a:schemeClr>
            </a:solidFill>
          </a:ln>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¿Que son las </a:t>
            </a:r>
            <a:r>
              <a:rPr lang="en-US" sz="2800" dirty="0" err="1">
                <a:latin typeface="Arial" panose="020B0604020202020204" pitchFamily="34" charset="0"/>
                <a:cs typeface="Arial" panose="020B0604020202020204" pitchFamily="34" charset="0"/>
              </a:rPr>
              <a:t>corrientes</a:t>
            </a:r>
            <a:r>
              <a:rPr lang="en-US" sz="2800" dirty="0">
                <a:latin typeface="Arial" panose="020B0604020202020204" pitchFamily="34" charset="0"/>
                <a:cs typeface="Arial" panose="020B0604020202020204" pitchFamily="34" charset="0"/>
              </a:rPr>
              <a:t> marinas?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Porqué</a:t>
            </a:r>
            <a:r>
              <a:rPr lang="en-US" sz="2800" dirty="0">
                <a:latin typeface="Arial" panose="020B0604020202020204" pitchFamily="34" charset="0"/>
                <a:cs typeface="Arial" panose="020B0604020202020204" pitchFamily="34" charset="0"/>
              </a:rPr>
              <a:t> son peligrosos?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¿Cuáles son las pistas que una </a:t>
            </a:r>
            <a:r>
              <a:rPr lang="en-US" sz="2800" dirty="0" err="1">
                <a:latin typeface="Arial" panose="020B0604020202020204" pitchFamily="34" charset="0"/>
                <a:cs typeface="Arial" panose="020B0604020202020204" pitchFamily="34" charset="0"/>
              </a:rPr>
              <a:t>corriente</a:t>
            </a:r>
            <a:r>
              <a:rPr lang="en-US" sz="2800" dirty="0">
                <a:latin typeface="Arial" panose="020B0604020202020204" pitchFamily="34" charset="0"/>
                <a:cs typeface="Arial" panose="020B0604020202020204" pitchFamily="34" charset="0"/>
              </a:rPr>
              <a:t> marina puede estar presente?</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Cómo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reconozco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estoy</a:t>
            </a:r>
            <a:r>
              <a:rPr lang="en-US" sz="2800" dirty="0">
                <a:latin typeface="Arial" panose="020B0604020202020204" pitchFamily="34" charset="0"/>
                <a:cs typeface="Arial" panose="020B0604020202020204" pitchFamily="34" charset="0"/>
              </a:rPr>
              <a:t> dentro de una </a:t>
            </a:r>
            <a:r>
              <a:rPr lang="en-US" sz="2800" dirty="0" err="1">
                <a:latin typeface="Arial" panose="020B0604020202020204" pitchFamily="34" charset="0"/>
                <a:cs typeface="Arial" panose="020B0604020202020204" pitchFamily="34" charset="0"/>
              </a:rPr>
              <a:t>corriente</a:t>
            </a:r>
            <a:r>
              <a:rPr lang="en-US" sz="2800" dirty="0">
                <a:latin typeface="Arial" panose="020B0604020202020204" pitchFamily="34" charset="0"/>
                <a:cs typeface="Arial" panose="020B0604020202020204" pitchFamily="34" charset="0"/>
              </a:rPr>
              <a:t> marina?</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¿Qué puedo hacer </a:t>
            </a:r>
            <a:r>
              <a:rPr lang="en-US" sz="2800" dirty="0" err="1">
                <a:latin typeface="Arial" panose="020B0604020202020204" pitchFamily="34" charset="0"/>
                <a:cs typeface="Arial" panose="020B0604020202020204" pitchFamily="34" charset="0"/>
              </a:rPr>
              <a:t>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estoy</a:t>
            </a:r>
            <a:r>
              <a:rPr lang="en-US" sz="2800" dirty="0">
                <a:latin typeface="Arial" panose="020B0604020202020204" pitchFamily="34" charset="0"/>
                <a:cs typeface="Arial" panose="020B0604020202020204" pitchFamily="34" charset="0"/>
              </a:rPr>
              <a:t> dentro de una </a:t>
            </a:r>
            <a:r>
              <a:rPr lang="en-US" sz="2800" dirty="0" err="1">
                <a:latin typeface="Arial" panose="020B0604020202020204" pitchFamily="34" charset="0"/>
                <a:cs typeface="Arial" panose="020B0604020202020204" pitchFamily="34" charset="0"/>
              </a:rPr>
              <a:t>corriente</a:t>
            </a:r>
            <a:r>
              <a:rPr lang="en-US" sz="2800" dirty="0">
                <a:latin typeface="Arial" panose="020B0604020202020204" pitchFamily="34" charset="0"/>
                <a:cs typeface="Arial" panose="020B0604020202020204" pitchFamily="34" charset="0"/>
              </a:rPr>
              <a:t> marina?</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¿Cómo </a:t>
            </a:r>
            <a:r>
              <a:rPr lang="en-US" sz="2800" dirty="0" err="1">
                <a:latin typeface="Arial" panose="020B0604020202020204" pitchFamily="34" charset="0"/>
                <a:cs typeface="Arial" panose="020B0604020202020204" pitchFamily="34" charset="0"/>
              </a:rPr>
              <a:t>ayudo</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otros</a:t>
            </a:r>
            <a:r>
              <a:rPr lang="en-US" sz="28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¿Cuáles son </a:t>
            </a:r>
            <a:r>
              <a:rPr lang="en-US" sz="2800" dirty="0" err="1">
                <a:latin typeface="Arial" panose="020B0604020202020204" pitchFamily="34" charset="0"/>
                <a:cs typeface="Arial" panose="020B0604020202020204" pitchFamily="34" charset="0"/>
              </a:rPr>
              <a:t>algunos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otros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consejos</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seguridad</a:t>
            </a:r>
            <a:r>
              <a:rPr lang="en-US" sz="2800" dirty="0">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B5B2D31C-0C34-470E-927F-2AF047780E32}"/>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E58407-D59D-450C-B1E3-52096918AD4F}"/>
              </a:ext>
            </a:extLst>
          </p:cNvPr>
          <p:cNvSpPr txBox="1"/>
          <p:nvPr/>
        </p:nvSpPr>
        <p:spPr>
          <a:xfrm>
            <a:off x="1336153" y="272874"/>
            <a:ext cx="9614227" cy="707886"/>
          </a:xfrm>
          <a:prstGeom prst="rect">
            <a:avLst/>
          </a:prstGeom>
          <a:noFill/>
        </p:spPr>
        <p:txBody>
          <a:bodyPr wrap="square" rtlCol="0">
            <a:spAutoFit/>
          </a:bodyPr>
          <a:lstStyle/>
          <a:p>
            <a:pPr algn="ct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Importante</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Saber</a:t>
            </a:r>
          </a:p>
        </p:txBody>
      </p:sp>
      <p:pic>
        <p:nvPicPr>
          <p:cNvPr id="6" name="Picture 5">
            <a:extLst>
              <a:ext uri="{FF2B5EF4-FFF2-40B4-BE49-F238E27FC236}">
                <a16:creationId xmlns:a16="http://schemas.microsoft.com/office/drawing/2014/main" id="{6D24D70E-26D9-4EB8-8A12-7861F6C7D46F}"/>
              </a:ext>
            </a:extLst>
          </p:cNvPr>
          <p:cNvPicPr>
            <a:picLocks noChangeAspect="1"/>
          </p:cNvPicPr>
          <p:nvPr/>
        </p:nvPicPr>
        <p:blipFill>
          <a:blip r:embed="rId4"/>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7"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descr="A picture containing outdoor, person, water, person&#10;&#10;Description automatically generated">
            <a:extLst>
              <a:ext uri="{FF2B5EF4-FFF2-40B4-BE49-F238E27FC236}">
                <a16:creationId xmlns:a16="http://schemas.microsoft.com/office/drawing/2014/main" id="{0642474A-8CA1-4ECB-BD10-85636DF3ED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1951" y="744863"/>
            <a:ext cx="3905250" cy="5207000"/>
          </a:xfrm>
          <a:prstGeom prst="rect">
            <a:avLst/>
          </a:prstGeom>
          <a:effectLst>
            <a:softEdge rad="635000"/>
          </a:effectLst>
        </p:spPr>
      </p:pic>
      <p:sp>
        <p:nvSpPr>
          <p:cNvPr id="2" name="TextBox 1">
            <a:extLst>
              <a:ext uri="{FF2B5EF4-FFF2-40B4-BE49-F238E27FC236}">
                <a16:creationId xmlns:a16="http://schemas.microsoft.com/office/drawing/2014/main" id="{CEE2B576-2FB9-4FC5-9621-9D85B5EF902A}"/>
              </a:ext>
            </a:extLst>
          </p:cNvPr>
          <p:cNvSpPr txBox="1"/>
          <p:nvPr/>
        </p:nvSpPr>
        <p:spPr>
          <a:xfrm>
            <a:off x="8090704" y="5856115"/>
            <a:ext cx="3998205" cy="369332"/>
          </a:xfrm>
          <a:prstGeom prst="rect">
            <a:avLst/>
          </a:prstGeom>
          <a:noFill/>
        </p:spPr>
        <p:txBody>
          <a:bodyPr wrap="square" rtlCol="0">
            <a:spAutoFit/>
          </a:bodyPr>
          <a:lstStyle/>
          <a:p>
            <a:r>
              <a:rPr lang="en-US" sz="1600" dirty="0"/>
              <a:t>Foto:</a:t>
            </a:r>
            <a:r>
              <a:rPr dirty="0"/>
              <a:t> </a:t>
            </a:r>
            <a:r>
              <a:rPr lang="en-US" sz="1600" dirty="0"/>
              <a:t>Galveston, patrulla de la playa de TEJAS</a:t>
            </a:r>
          </a:p>
        </p:txBody>
      </p:sp>
      <p:sp>
        <p:nvSpPr>
          <p:cNvPr id="3" name="Slide Number Placeholder 2"/>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2</a:t>
            </a:fld>
            <a:endParaRPr lang="en-US" b="1" dirty="0">
              <a:solidFill>
                <a:schemeClr val="tx1"/>
              </a:solidFill>
            </a:endParaRPr>
          </a:p>
        </p:txBody>
      </p:sp>
      <p:pic>
        <p:nvPicPr>
          <p:cNvPr id="10"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629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5451" y="5880716"/>
            <a:ext cx="12191999" cy="51211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5267008" y="5933945"/>
            <a:ext cx="1108672" cy="379068"/>
          </a:xfrm>
          <a:prstGeom prst="rect">
            <a:avLst/>
          </a:prstGeom>
          <a:ln>
            <a:noFill/>
          </a:ln>
          <a:effectLst>
            <a:glow rad="139700">
              <a:schemeClr val="accent5">
                <a:satMod val="175000"/>
                <a:alpha val="40000"/>
              </a:schemeClr>
            </a:glow>
            <a:outerShdw blurRad="292100" dist="139700" dir="2700000" algn="tl" rotWithShape="0">
              <a:srgbClr val="333333">
                <a:alpha val="65000"/>
              </a:srgbClr>
            </a:outerShdw>
          </a:effectLst>
        </p:spPr>
      </p:pic>
      <p:sp>
        <p:nvSpPr>
          <p:cNvPr id="7" name="TextBox 6"/>
          <p:cNvSpPr txBox="1"/>
          <p:nvPr/>
        </p:nvSpPr>
        <p:spPr>
          <a:xfrm>
            <a:off x="6375680" y="5880716"/>
            <a:ext cx="5810868" cy="830997"/>
          </a:xfrm>
          <a:prstGeom prst="rect">
            <a:avLst/>
          </a:prstGeom>
          <a:noFill/>
        </p:spPr>
        <p:txBody>
          <a:bodyPr wrap="square" rtlCol="0">
            <a:spAutoFit/>
          </a:bodyPr>
          <a:lstStyle/>
          <a:p>
            <a:pPr algn="r"/>
            <a:r>
              <a:rPr lang="en-US" sz="2400" i="1" dirty="0" err="1">
                <a:solidFill>
                  <a:schemeClr val="bg1"/>
                </a:solidFill>
              </a:rPr>
              <a:t>Fomentando</a:t>
            </a:r>
            <a:r>
              <a:rPr lang="en-US" sz="2400" i="1" dirty="0">
                <a:solidFill>
                  <a:schemeClr val="bg1"/>
                </a:solidFill>
              </a:rPr>
              <a:t> una </a:t>
            </a:r>
            <a:r>
              <a:rPr lang="en-US" sz="2400" i="1" dirty="0" err="1">
                <a:solidFill>
                  <a:schemeClr val="bg1"/>
                </a:solidFill>
              </a:rPr>
              <a:t>nación</a:t>
            </a:r>
            <a:r>
              <a:rPr lang="en-US" sz="2400" i="1" dirty="0">
                <a:solidFill>
                  <a:schemeClr val="bg1"/>
                </a:solidFill>
              </a:rPr>
              <a:t> </a:t>
            </a:r>
            <a:r>
              <a:rPr lang="en-US" sz="2400" i="1" dirty="0" err="1">
                <a:solidFill>
                  <a:schemeClr val="bg1"/>
                </a:solidFill>
              </a:rPr>
              <a:t>lista</a:t>
            </a:r>
            <a:r>
              <a:rPr lang="en-US" sz="2400" i="1" dirty="0">
                <a:solidFill>
                  <a:schemeClr val="bg1"/>
                </a:solidFill>
              </a:rPr>
              <a:t> para el </a:t>
            </a:r>
            <a:r>
              <a:rPr lang="en-US" sz="2400" i="1" dirty="0" err="1">
                <a:solidFill>
                  <a:schemeClr val="bg1"/>
                </a:solidFill>
              </a:rPr>
              <a:t>tiempo</a:t>
            </a:r>
            <a:endParaRPr lang="en-US" sz="2400" i="1" dirty="0">
              <a:solidFill>
                <a:schemeClr val="bg1"/>
              </a:solidFill>
            </a:endParaRPr>
          </a:p>
          <a:p>
            <a:pPr algn="r"/>
            <a:endParaRPr lang="en-US" sz="2400" i="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9050" y="348983"/>
            <a:ext cx="12186548" cy="769441"/>
          </a:xfrm>
          <a:prstGeom prst="rect">
            <a:avLst/>
          </a:prstGeom>
          <a:solidFill>
            <a:srgbClr val="FFFFFF">
              <a:alpha val="72000"/>
            </a:srgbClr>
          </a:solidFill>
        </p:spPr>
        <p:txBody>
          <a:bodyPr wrap="square" rtlCol="0">
            <a:spAutoFit/>
          </a:bodyPr>
          <a:lstStyle/>
          <a:p>
            <a:pPr algn="ctr"/>
            <a:r>
              <a:rPr lang="en-US" sz="4400" dirty="0">
                <a:effectLst>
                  <a:outerShdw blurRad="38100" dist="38100" dir="2700000" algn="tl">
                    <a:srgbClr val="000000">
                      <a:alpha val="43137"/>
                    </a:srgbClr>
                  </a:outerShdw>
                </a:effectLst>
              </a:rPr>
              <a:t>¡Gracias y tenga un viaje seguro a la playa!</a:t>
            </a:r>
            <a:endParaRPr lang="en-US" sz="6000"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20</a:t>
            </a:fld>
            <a:endParaRPr lang="en-US" b="1" dirty="0">
              <a:solidFill>
                <a:schemeClr val="tx1"/>
              </a:solidFill>
            </a:endParaRPr>
          </a:p>
        </p:txBody>
      </p:sp>
      <p:sp>
        <p:nvSpPr>
          <p:cNvPr id="9" name="TextBox 8"/>
          <p:cNvSpPr txBox="1"/>
          <p:nvPr/>
        </p:nvSpPr>
        <p:spPr>
          <a:xfrm>
            <a:off x="7080968" y="3452228"/>
            <a:ext cx="4844112" cy="2092881"/>
          </a:xfrm>
          <a:prstGeom prst="rect">
            <a:avLst/>
          </a:prstGeom>
          <a:solidFill>
            <a:schemeClr val="bg2">
              <a:alpha val="71000"/>
            </a:schemeClr>
          </a:solidFill>
        </p:spPr>
        <p:txBody>
          <a:bodyPr wrap="square" rtlCol="0">
            <a:spAutoFit/>
          </a:bodyPr>
          <a:lstStyle/>
          <a:p>
            <a:r>
              <a:rPr lang="en-US" sz="2400" dirty="0">
                <a:effectLst>
                  <a:outerShdw blurRad="38100" dist="38100" dir="2700000" algn="tl">
                    <a:srgbClr val="000000">
                      <a:alpha val="43137"/>
                    </a:srgbClr>
                  </a:outerShdw>
                </a:effectLst>
              </a:rPr>
              <a:t>El Servicio Nacional de Meteorologia</a:t>
            </a:r>
          </a:p>
          <a:p>
            <a:r>
              <a:rPr lang="en-US" sz="2000" dirty="0">
                <a:hlinkClick r:id="rId5"/>
              </a:rPr>
              <a:t>https://ripcurrents.noaa.gov</a:t>
            </a:r>
            <a:endParaRPr lang="en-US" sz="2000" dirty="0"/>
          </a:p>
          <a:p>
            <a:endParaRPr lang="en-US" dirty="0"/>
          </a:p>
          <a:p>
            <a:r>
              <a:rPr lang="en-US" sz="2400" dirty="0" err="1">
                <a:effectLst>
                  <a:outerShdw blurRad="38100" dist="38100" dir="2700000" algn="tl">
                    <a:srgbClr val="000000">
                      <a:alpha val="43137"/>
                    </a:srgbClr>
                  </a:outerShdw>
                </a:effectLst>
              </a:rPr>
              <a:t>Asociación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Salvavidas</a:t>
            </a:r>
            <a:r>
              <a:rPr lang="en-US" sz="2400" dirty="0">
                <a:effectLst>
                  <a:outerShdw blurRad="38100" dist="38100" dir="2700000" algn="tl">
                    <a:srgbClr val="000000">
                      <a:alpha val="43137"/>
                    </a:srgbClr>
                  </a:outerShdw>
                </a:effectLst>
              </a:rPr>
              <a:t> de Estados Unidos</a:t>
            </a:r>
          </a:p>
          <a:p>
            <a:r>
              <a:rPr lang="en-US" sz="2000" u="sng" dirty="0">
                <a:solidFill>
                  <a:schemeClr val="accent5"/>
                </a:solidFill>
              </a:rPr>
              <a:t>https://www.usla.org/ripcurrents</a:t>
            </a:r>
          </a:p>
        </p:txBody>
      </p:sp>
      <p:pic>
        <p:nvPicPr>
          <p:cNvPr id="10" name="Picture 9">
            <a:extLst>
              <a:ext uri="{FF2B5EF4-FFF2-40B4-BE49-F238E27FC236}">
                <a16:creationId xmlns:a16="http://schemas.microsoft.com/office/drawing/2014/main" id="{8D8688AE-5870-4986-9951-35042FD4A09D}"/>
              </a:ext>
            </a:extLst>
          </p:cNvPr>
          <p:cNvPicPr>
            <a:picLocks noChangeAspect="1"/>
          </p:cNvPicPr>
          <p:nvPr/>
        </p:nvPicPr>
        <p:blipFill>
          <a:blip r:embed="rId6"/>
          <a:stretch>
            <a:fillRect/>
          </a:stretch>
        </p:blipFill>
        <p:spPr>
          <a:xfrm>
            <a:off x="1260400" y="5612220"/>
            <a:ext cx="1003542" cy="1000044"/>
          </a:xfrm>
          <a:prstGeom prst="rect">
            <a:avLst/>
          </a:prstGeom>
          <a:ln>
            <a:noFill/>
          </a:ln>
          <a:effectLst>
            <a:outerShdw blurRad="292100" dist="139700" dir="2700000" algn="tl" rotWithShape="0">
              <a:srgbClr val="333333">
                <a:alpha val="65000"/>
              </a:srgbClr>
            </a:outerShdw>
          </a:effectLst>
        </p:spPr>
      </p:pic>
      <p:pic>
        <p:nvPicPr>
          <p:cNvPr id="11" name="Picture 2">
            <a:extLst>
              <a:ext uri="{FF2B5EF4-FFF2-40B4-BE49-F238E27FC236}">
                <a16:creationId xmlns:a16="http://schemas.microsoft.com/office/drawing/2014/main" id="{726EA9E0-94CD-426A-97D5-6018191F1B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2791" y="5451635"/>
            <a:ext cx="1331349" cy="11927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8" descr="Image result for high resolution noaa lo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670" y="5632485"/>
            <a:ext cx="979779" cy="979779"/>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4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737596"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peligro más común de la playa</a:t>
            </a:r>
          </a:p>
        </p:txBody>
      </p:sp>
      <p:pic>
        <p:nvPicPr>
          <p:cNvPr id="8" name="Picture 4" descr="Ocean Calendars : Ocean Knowledge">
            <a:extLst>
              <a:ext uri="{FF2B5EF4-FFF2-40B4-BE49-F238E27FC236}">
                <a16:creationId xmlns:a16="http://schemas.microsoft.com/office/drawing/2014/main" id="{D4438D38-C629-4AEC-9259-18DF6A607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56" y="1860661"/>
            <a:ext cx="5756460" cy="3565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B530AB4-C7A9-4694-85AF-85D1CC4CF3EA}"/>
              </a:ext>
            </a:extLst>
          </p:cNvPr>
          <p:cNvSpPr txBox="1"/>
          <p:nvPr/>
        </p:nvSpPr>
        <p:spPr>
          <a:xfrm rot="19948366">
            <a:off x="848117" y="3167390"/>
            <a:ext cx="4330337" cy="523220"/>
          </a:xfrm>
          <a:prstGeom prst="rect">
            <a:avLst/>
          </a:prstGeom>
          <a:noFill/>
        </p:spPr>
        <p:txBody>
          <a:bodyPr wrap="square" rtlCol="0">
            <a:spAutoFit/>
          </a:bodyPr>
          <a:lstStyle/>
          <a:p>
            <a:pPr algn="ctr"/>
            <a:r>
              <a:rPr lang="en-US" sz="280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corriente</a:t>
            </a: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marina</a:t>
            </a:r>
          </a:p>
        </p:txBody>
      </p:sp>
      <p:sp>
        <p:nvSpPr>
          <p:cNvPr id="3" name="TextBox 2">
            <a:extLst>
              <a:ext uri="{FF2B5EF4-FFF2-40B4-BE49-F238E27FC236}">
                <a16:creationId xmlns:a16="http://schemas.microsoft.com/office/drawing/2014/main" id="{926EAAED-A7DF-4356-942E-87AA01815829}"/>
              </a:ext>
            </a:extLst>
          </p:cNvPr>
          <p:cNvSpPr txBox="1"/>
          <p:nvPr/>
        </p:nvSpPr>
        <p:spPr>
          <a:xfrm>
            <a:off x="6122891" y="1561738"/>
            <a:ext cx="5954809" cy="4216539"/>
          </a:xfrm>
          <a:prstGeom prst="rect">
            <a:avLst/>
          </a:prstGeom>
          <a:solidFill>
            <a:schemeClr val="bg1">
              <a:alpha val="64000"/>
            </a:schemeClr>
          </a:solidFill>
          <a:ln>
            <a:solidFill>
              <a:schemeClr val="accent1">
                <a:shade val="50000"/>
              </a:schemeClr>
            </a:solidFill>
          </a:ln>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Las </a:t>
            </a:r>
            <a:r>
              <a:rPr lang="en-US" sz="2400" dirty="0" err="1">
                <a:latin typeface="Arial" panose="020B0604020202020204" pitchFamily="34" charset="0"/>
                <a:cs typeface="Arial" panose="020B0604020202020204" pitchFamily="34" charset="0"/>
              </a:rPr>
              <a:t>corrientes</a:t>
            </a:r>
            <a:r>
              <a:rPr lang="en-US" sz="2400" dirty="0">
                <a:latin typeface="Arial" panose="020B0604020202020204" pitchFamily="34" charset="0"/>
                <a:cs typeface="Arial" panose="020B0604020202020204" pitchFamily="34" charset="0"/>
              </a:rPr>
              <a:t> marinas son </a:t>
            </a:r>
            <a:r>
              <a:rPr lang="en-US" sz="2400" dirty="0" err="1">
                <a:latin typeface="Arial" panose="020B0604020202020204" pitchFamily="34" charset="0"/>
                <a:cs typeface="Arial" panose="020B0604020202020204" pitchFamily="34" charset="0"/>
              </a:rPr>
              <a:t>corrientes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canalizadas</a:t>
            </a:r>
            <a:r>
              <a:rPr lang="en-US" sz="2400" dirty="0">
                <a:latin typeface="Arial" panose="020B0604020202020204" pitchFamily="34" charset="0"/>
                <a:cs typeface="Arial" panose="020B0604020202020204" pitchFamily="34" charset="0"/>
              </a:rPr>
              <a:t> del agua que </a:t>
            </a:r>
            <a:r>
              <a:rPr lang="en-US" sz="2400" dirty="0" err="1">
                <a:latin typeface="Arial" panose="020B0604020202020204" pitchFamily="34" charset="0"/>
                <a:cs typeface="Arial" panose="020B0604020202020204" pitchFamily="34" charset="0"/>
              </a:rPr>
              <a:t>fluyen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desde</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orilla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hacia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afuera</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Forman típicamente en las roturas en bancos de arena, y cerca de </a:t>
            </a:r>
            <a:r>
              <a:rPr lang="en-US" sz="2400" dirty="0" err="1">
                <a:latin typeface="Arial" panose="020B0604020202020204" pitchFamily="34" charset="0"/>
                <a:cs typeface="Arial" panose="020B0604020202020204" pitchFamily="34" charset="0"/>
              </a:rPr>
              <a:t>estructuras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como</a:t>
            </a:r>
            <a:r>
              <a:rPr lang="en-US" sz="2400" dirty="0">
                <a:latin typeface="Arial" panose="020B0604020202020204" pitchFamily="34" charset="0"/>
                <a:cs typeface="Arial" panose="020B0604020202020204" pitchFamily="34" charset="0"/>
              </a:rPr>
              <a:t> embarcaderos y </a:t>
            </a:r>
            <a:r>
              <a:rPr lang="en-US" sz="2400" dirty="0" err="1">
                <a:latin typeface="Arial" panose="020B0604020202020204" pitchFamily="34" charset="0"/>
                <a:cs typeface="Arial" panose="020B0604020202020204" pitchFamily="34" charset="0"/>
              </a:rPr>
              <a:t>muelles</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Las </a:t>
            </a:r>
            <a:r>
              <a:rPr lang="en-US" sz="2400" dirty="0" err="1">
                <a:latin typeface="Arial" panose="020B0604020202020204" pitchFamily="34" charset="0"/>
                <a:cs typeface="Arial" panose="020B0604020202020204" pitchFamily="34" charset="0"/>
              </a:rPr>
              <a:t>corrientes</a:t>
            </a:r>
            <a:r>
              <a:rPr lang="en-US" sz="2400" dirty="0">
                <a:latin typeface="Arial" panose="020B0604020202020204" pitchFamily="34" charset="0"/>
                <a:cs typeface="Arial" panose="020B0604020202020204" pitchFamily="34" charset="0"/>
              </a:rPr>
              <a:t> marinas comúnmente se </a:t>
            </a:r>
            <a:r>
              <a:rPr lang="en-US" sz="2400" dirty="0" err="1">
                <a:latin typeface="Arial" panose="020B0604020202020204" pitchFamily="34" charset="0"/>
                <a:cs typeface="Arial" panose="020B0604020202020204" pitchFamily="34" charset="0"/>
              </a:rPr>
              <a:t>encuentran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todas</a:t>
            </a:r>
            <a:r>
              <a:rPr lang="en-US" sz="2400" dirty="0">
                <a:latin typeface="Arial" panose="020B0604020202020204" pitchFamily="34" charset="0"/>
                <a:cs typeface="Arial" panose="020B0604020202020204" pitchFamily="34" charset="0"/>
              </a:rPr>
              <a:t> las playas, </a:t>
            </a:r>
            <a:r>
              <a:rPr lang="en-US" sz="2400" dirty="0" err="1">
                <a:latin typeface="Arial" panose="020B0604020202020204" pitchFamily="34" charset="0"/>
                <a:cs typeface="Arial" panose="020B0604020202020204" pitchFamily="34" charset="0"/>
              </a:rPr>
              <a:t>incluyendo</a:t>
            </a:r>
            <a:r>
              <a:rPr lang="en-US" sz="2400" dirty="0">
                <a:latin typeface="Arial" panose="020B0604020202020204" pitchFamily="34" charset="0"/>
                <a:cs typeface="Arial" panose="020B0604020202020204" pitchFamily="34" charset="0"/>
              </a:rPr>
              <a:t> las de los Grandes Lagos</a:t>
            </a:r>
          </a:p>
        </p:txBody>
      </p:sp>
      <p:sp>
        <p:nvSpPr>
          <p:cNvPr id="4" name="TextBox 3">
            <a:extLst>
              <a:ext uri="{FF2B5EF4-FFF2-40B4-BE49-F238E27FC236}">
                <a16:creationId xmlns:a16="http://schemas.microsoft.com/office/drawing/2014/main" id="{A4B34D3A-5596-4306-9672-20716B95ACA2}"/>
              </a:ext>
            </a:extLst>
          </p:cNvPr>
          <p:cNvSpPr txBox="1"/>
          <p:nvPr/>
        </p:nvSpPr>
        <p:spPr>
          <a:xfrm>
            <a:off x="135055" y="5463980"/>
            <a:ext cx="3610490" cy="338554"/>
          </a:xfrm>
          <a:prstGeom prst="rect">
            <a:avLst/>
          </a:prstGeom>
          <a:noFill/>
        </p:spPr>
        <p:txBody>
          <a:bodyPr wrap="square" rtlCol="0">
            <a:spAutoFit/>
          </a:bodyPr>
          <a:lstStyle/>
          <a:p>
            <a:r>
              <a:rPr lang="en-US" sz="1600" dirty="0"/>
              <a:t>Foto:</a:t>
            </a:r>
            <a:r>
              <a:t> </a:t>
            </a:r>
            <a:r>
              <a:rPr lang="en-US" sz="1600" dirty="0"/>
              <a:t>NOAA</a:t>
            </a:r>
          </a:p>
        </p:txBody>
      </p:sp>
      <p:sp>
        <p:nvSpPr>
          <p:cNvPr id="5" name="Slide Number Placeholder 4"/>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3</a:t>
            </a:fld>
            <a:endParaRPr lang="en-US" b="1" dirty="0">
              <a:solidFill>
                <a:schemeClr val="tx1"/>
              </a:solidFill>
            </a:endParaRPr>
          </a:p>
        </p:txBody>
      </p:sp>
      <p:pic>
        <p:nvPicPr>
          <p:cNvPr id="12" name="Picture 11">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5"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9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869553" y="255735"/>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Hechos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sobre</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corrientes</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marinas</a:t>
            </a:r>
          </a:p>
        </p:txBody>
      </p:sp>
      <p:sp>
        <p:nvSpPr>
          <p:cNvPr id="3" name="TextBox 2">
            <a:extLst>
              <a:ext uri="{FF2B5EF4-FFF2-40B4-BE49-F238E27FC236}">
                <a16:creationId xmlns:a16="http://schemas.microsoft.com/office/drawing/2014/main" id="{926EAAED-A7DF-4356-942E-87AA01815829}"/>
              </a:ext>
            </a:extLst>
          </p:cNvPr>
          <p:cNvSpPr txBox="1"/>
          <p:nvPr/>
        </p:nvSpPr>
        <p:spPr>
          <a:xfrm>
            <a:off x="190500" y="1641555"/>
            <a:ext cx="7721202" cy="4893647"/>
          </a:xfrm>
          <a:prstGeom prst="rect">
            <a:avLst/>
          </a:prstGeom>
          <a:solidFill>
            <a:schemeClr val="bg1">
              <a:alpha val="64000"/>
            </a:schemeClr>
          </a:solidFill>
          <a:ln>
            <a:solidFill>
              <a:schemeClr val="accent1">
                <a:shade val="50000"/>
              </a:schemeClr>
            </a:solidFill>
          </a:ln>
        </p:spPr>
        <p:txBody>
          <a:bodyPr wrap="squar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Las </a:t>
            </a:r>
            <a:r>
              <a:rPr lang="en-US" sz="2800" dirty="0" err="1">
                <a:latin typeface="Arial" panose="020B0604020202020204" pitchFamily="34" charset="0"/>
                <a:cs typeface="Arial" panose="020B0604020202020204" pitchFamily="34" charset="0"/>
              </a:rPr>
              <a:t>corrientes</a:t>
            </a:r>
            <a:r>
              <a:rPr lang="en-US" sz="2800" dirty="0">
                <a:latin typeface="Arial" panose="020B0604020202020204" pitchFamily="34" charset="0"/>
                <a:cs typeface="Arial" panose="020B0604020202020204" pitchFamily="34" charset="0"/>
              </a:rPr>
              <a:t> marinas </a:t>
            </a:r>
            <a:r>
              <a:rPr lang="en-US" sz="2800" dirty="0" err="1">
                <a:latin typeface="Arial" panose="020B0604020202020204" pitchFamily="34" charset="0"/>
                <a:cs typeface="Arial" panose="020B0604020202020204" pitchFamily="34" charset="0"/>
              </a:rPr>
              <a:t>tienen</a:t>
            </a:r>
            <a:r>
              <a:rPr lang="en-US" sz="2800" dirty="0">
                <a:latin typeface="Arial" panose="020B0604020202020204" pitchFamily="34" charset="0"/>
                <a:cs typeface="Arial" panose="020B0604020202020204" pitchFamily="34" charset="0"/>
              </a:rPr>
              <a:t> una </a:t>
            </a:r>
            <a:r>
              <a:rPr lang="en-US" sz="2800" dirty="0" err="1">
                <a:latin typeface="Arial" panose="020B0604020202020204" pitchFamily="34" charset="0"/>
                <a:cs typeface="Arial" panose="020B0604020202020204" pitchFamily="34" charset="0"/>
              </a:rPr>
              <a:t>velocidad</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típica</a:t>
            </a:r>
            <a:r>
              <a:rPr lang="en-US" sz="2800" dirty="0">
                <a:latin typeface="Arial" panose="020B0604020202020204" pitchFamily="34" charset="0"/>
                <a:cs typeface="Arial" panose="020B0604020202020204" pitchFamily="34" charset="0"/>
              </a:rPr>
              <a:t> de 1-2 pies por </a:t>
            </a:r>
            <a:r>
              <a:rPr lang="en-US" sz="2800" dirty="0" err="1">
                <a:latin typeface="Arial" panose="020B0604020202020204" pitchFamily="34" charset="0"/>
                <a:cs typeface="Arial" panose="020B0604020202020204" pitchFamily="34" charset="0"/>
              </a:rPr>
              <a:t>segundo</a:t>
            </a:r>
            <a:r>
              <a:rPr lang="en-US" sz="2800" dirty="0">
                <a:latin typeface="Arial" panose="020B0604020202020204" pitchFamily="34" charset="0"/>
                <a:cs typeface="Arial" panose="020B0604020202020204" pitchFamily="34" charset="0"/>
              </a:rPr>
              <a:t>, y se </a:t>
            </a:r>
            <a:r>
              <a:rPr lang="en-US" sz="2800" dirty="0" err="1">
                <a:latin typeface="Arial" panose="020B0604020202020204" pitchFamily="34" charset="0"/>
                <a:cs typeface="Arial" panose="020B0604020202020204" pitchFamily="34" charset="0"/>
              </a:rPr>
              <a:t>han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registrado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velocidades</a:t>
            </a:r>
            <a:r>
              <a:rPr lang="en-US" sz="2800" dirty="0">
                <a:latin typeface="Arial" panose="020B0604020202020204" pitchFamily="34" charset="0"/>
                <a:cs typeface="Arial" panose="020B0604020202020204" pitchFamily="34" charset="0"/>
              </a:rPr>
              <a:t> de hasta </a:t>
            </a:r>
            <a:r>
              <a:rPr lang="en-US" sz="2800" dirty="0" err="1">
                <a:latin typeface="Arial" panose="020B0604020202020204" pitchFamily="34" charset="0"/>
                <a:cs typeface="Arial" panose="020B0604020202020204" pitchFamily="34" charset="0"/>
              </a:rPr>
              <a:t>ocho</a:t>
            </a:r>
            <a:r>
              <a:rPr lang="en-US" sz="2800" dirty="0">
                <a:latin typeface="Arial" panose="020B0604020202020204" pitchFamily="34" charset="0"/>
                <a:cs typeface="Arial" panose="020B0604020202020204" pitchFamily="34" charset="0"/>
              </a:rPr>
              <a:t> pies por </a:t>
            </a:r>
            <a:r>
              <a:rPr lang="en-US" sz="2800" dirty="0" err="1">
                <a:latin typeface="Arial" panose="020B0604020202020204" pitchFamily="34" charset="0"/>
                <a:cs typeface="Arial" panose="020B0604020202020204" pitchFamily="34" charset="0"/>
              </a:rPr>
              <a:t>segundo</a:t>
            </a:r>
            <a:r>
              <a:rPr dirty="0"/>
              <a:t> </a:t>
            </a:r>
            <a:r>
              <a:rPr lang="en-US" sz="2800" dirty="0">
                <a:latin typeface="Arial" panose="020B0604020202020204" pitchFamily="34" charset="0"/>
                <a:cs typeface="Arial" panose="020B0604020202020204" pitchFamily="34" charset="0"/>
              </a:rPr>
              <a:t>-</a:t>
            </a:r>
            <a:r>
              <a:rPr dirty="0"/>
              <a:t> </a:t>
            </a:r>
            <a:r>
              <a:rPr lang="en-US" sz="2800" b="1" dirty="0">
                <a:latin typeface="Arial" panose="020B0604020202020204" pitchFamily="34" charset="0"/>
                <a:cs typeface="Arial" panose="020B0604020202020204" pitchFamily="34" charset="0"/>
              </a:rPr>
              <a:t>¡más rápido que un nadador olímpico!</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No </a:t>
            </a:r>
            <a:r>
              <a:rPr lang="en-US" sz="2800" dirty="0" err="1">
                <a:latin typeface="Arial" panose="020B0604020202020204" pitchFamily="34" charset="0"/>
                <a:cs typeface="Arial" panose="020B0604020202020204" pitchFamily="34" charset="0"/>
              </a:rPr>
              <a:t>arrastran</a:t>
            </a:r>
            <a:r>
              <a:rPr lang="en-US" sz="2800" dirty="0">
                <a:latin typeface="Arial" panose="020B0604020202020204" pitchFamily="34" charset="0"/>
                <a:cs typeface="Arial" panose="020B0604020202020204" pitchFamily="34" charset="0"/>
              </a:rPr>
              <a:t> la </a:t>
            </a:r>
            <a:r>
              <a:rPr lang="en-US" sz="2800" dirty="0" err="1">
                <a:latin typeface="Arial" panose="020B0604020202020204" pitchFamily="34" charset="0"/>
                <a:cs typeface="Arial" panose="020B0604020202020204" pitchFamily="34" charset="0"/>
              </a:rPr>
              <a:t>gente</a:t>
            </a:r>
            <a:r>
              <a:rPr lang="en-US" sz="2800" dirty="0">
                <a:latin typeface="Arial" panose="020B0604020202020204" pitchFamily="34" charset="0"/>
                <a:cs typeface="Arial" panose="020B0604020202020204" pitchFamily="34" charset="0"/>
              </a:rPr>
              <a:t> debajo del agua, </a:t>
            </a:r>
            <a:r>
              <a:rPr lang="en-US" sz="2800" dirty="0" err="1">
                <a:latin typeface="Arial" panose="020B0604020202020204" pitchFamily="34" charset="0"/>
                <a:cs typeface="Arial" panose="020B0604020202020204" pitchFamily="34" charset="0"/>
              </a:rPr>
              <a:t>sino</a:t>
            </a:r>
            <a:r>
              <a:rPr lang="en-US" sz="2800" dirty="0">
                <a:latin typeface="Arial" panose="020B0604020202020204" pitchFamily="34" charset="0"/>
                <a:cs typeface="Arial" panose="020B0604020202020204" pitchFamily="34" charset="0"/>
              </a:rPr>
              <a:t> que arrastra </a:t>
            </a:r>
            <a:r>
              <a:rPr lang="en-US" sz="2800" dirty="0" err="1">
                <a:latin typeface="Arial" panose="020B0604020202020204" pitchFamily="34" charset="0"/>
                <a:cs typeface="Arial" panose="020B0604020202020204" pitchFamily="34" charset="0"/>
              </a:rPr>
              <a:t>lejos</a:t>
            </a:r>
            <a:r>
              <a:rPr lang="en-US" sz="2800" dirty="0">
                <a:latin typeface="Arial" panose="020B0604020202020204" pitchFamily="34" charset="0"/>
                <a:cs typeface="Arial" panose="020B0604020202020204" pitchFamily="34" charset="0"/>
              </a:rPr>
              <a:t> de la orilla</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Las </a:t>
            </a:r>
            <a:r>
              <a:rPr lang="en-US" sz="2800" dirty="0" err="1">
                <a:latin typeface="Arial" panose="020B0604020202020204" pitchFamily="34" charset="0"/>
                <a:cs typeface="Arial" panose="020B0604020202020204" pitchFamily="34" charset="0"/>
              </a:rPr>
              <a:t>corrientes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marinass</a:t>
            </a:r>
            <a:r>
              <a:rPr lang="en-US" sz="2800" dirty="0">
                <a:latin typeface="Arial" panose="020B0604020202020204" pitchFamily="34" charset="0"/>
                <a:cs typeface="Arial" panose="020B0604020202020204" pitchFamily="34" charset="0"/>
              </a:rPr>
              <a:t> a veces equivocadamente se </a:t>
            </a:r>
            <a:r>
              <a:rPr lang="en-US" sz="2800" dirty="0" err="1">
                <a:latin typeface="Arial" panose="020B0604020202020204" pitchFamily="34" charset="0"/>
                <a:cs typeface="Arial" panose="020B0604020202020204" pitchFamily="34" charset="0"/>
              </a:rPr>
              <a:t>llaman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mareas</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resaca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pero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este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término</a:t>
            </a:r>
            <a:r>
              <a:rPr lang="en-US" sz="2800" dirty="0">
                <a:latin typeface="Arial" panose="020B0604020202020204" pitchFamily="34" charset="0"/>
                <a:cs typeface="Arial" panose="020B0604020202020204" pitchFamily="34" charset="0"/>
              </a:rPr>
              <a:t> no </a:t>
            </a:r>
            <a:r>
              <a:rPr lang="en-US" sz="2800" dirty="0" err="1">
                <a:latin typeface="Arial" panose="020B0604020202020204" pitchFamily="34" charset="0"/>
                <a:cs typeface="Arial" panose="020B0604020202020204" pitchFamily="34" charset="0"/>
              </a:rPr>
              <a:t>está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correcto</a:t>
            </a: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E4C7DDB-B484-4080-832D-49C36BA33A5E}"/>
              </a:ext>
            </a:extLst>
          </p:cNvPr>
          <p:cNvSpPr txBox="1"/>
          <p:nvPr/>
        </p:nvSpPr>
        <p:spPr>
          <a:xfrm>
            <a:off x="7911702" y="5937317"/>
            <a:ext cx="4280300" cy="523220"/>
          </a:xfrm>
          <a:prstGeom prst="rect">
            <a:avLst/>
          </a:prstGeom>
          <a:noFill/>
        </p:spPr>
        <p:txBody>
          <a:bodyPr wrap="square" rtlCol="0">
            <a:spAutoFit/>
          </a:bodyPr>
          <a:lstStyle/>
          <a:p>
            <a:r>
              <a:rPr lang="en-US" sz="1400" dirty="0"/>
              <a:t>Foto:</a:t>
            </a:r>
            <a:r>
              <a:rPr sz="1400" dirty="0"/>
              <a:t> </a:t>
            </a:r>
            <a:r>
              <a:rPr lang="en-US" sz="1400" dirty="0"/>
              <a:t>Galveston, patrulla de la playa de TEJAS</a:t>
            </a:r>
            <a:r>
              <a:rPr sz="1400" dirty="0"/>
              <a:t> </a:t>
            </a:r>
            <a:r>
              <a:rPr lang="en-US" sz="1400" dirty="0"/>
              <a:t>–</a:t>
            </a:r>
            <a:r>
              <a:rPr sz="1400" dirty="0"/>
              <a:t> </a:t>
            </a:r>
            <a:r>
              <a:rPr lang="en-US" sz="1400" dirty="0" err="1"/>
              <a:t>Letrero</a:t>
            </a:r>
            <a:r>
              <a:rPr lang="en-US" sz="1400" dirty="0"/>
              <a:t> de </a:t>
            </a:r>
            <a:r>
              <a:rPr lang="en-US" sz="1400" dirty="0" err="1"/>
              <a:t>infomación</a:t>
            </a:r>
            <a:r>
              <a:rPr lang="en-US" sz="1400" dirty="0"/>
              <a:t> de </a:t>
            </a:r>
            <a:r>
              <a:rPr lang="en-US" sz="1400" dirty="0" err="1"/>
              <a:t>seguridad</a:t>
            </a:r>
            <a:r>
              <a:rPr lang="en-US" sz="1400" dirty="0"/>
              <a:t> contra </a:t>
            </a:r>
            <a:r>
              <a:rPr lang="en-US" sz="1400" dirty="0" err="1"/>
              <a:t>corrientes</a:t>
            </a:r>
            <a:r>
              <a:rPr lang="en-US" sz="1400" dirty="0"/>
              <a:t> marinas</a:t>
            </a:r>
          </a:p>
        </p:txBody>
      </p:sp>
      <p:sp>
        <p:nvSpPr>
          <p:cNvPr id="6" name="Slide Number Placeholder 5"/>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4</a:t>
            </a:fld>
            <a:endParaRPr lang="en-US" b="1" dirty="0">
              <a:solidFill>
                <a:schemeClr val="tx1"/>
              </a:solidFill>
            </a:endParaRPr>
          </a:p>
        </p:txBody>
      </p:sp>
      <p:pic>
        <p:nvPicPr>
          <p:cNvPr id="8" name="Picture 7" descr="A close up of a sign&#10;&#10;Description automatically generated">
            <a:extLst>
              <a:ext uri="{FF2B5EF4-FFF2-40B4-BE49-F238E27FC236}">
                <a16:creationId xmlns:a16="http://schemas.microsoft.com/office/drawing/2014/main" id="{E6B91AD9-9BF2-485A-8CD4-CC003A06A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495807" y="1601672"/>
            <a:ext cx="4972785" cy="3729589"/>
          </a:xfrm>
          <a:prstGeom prst="rect">
            <a:avLst/>
          </a:prstGeom>
          <a:effectLst>
            <a:softEdge rad="647700"/>
          </a:effectLst>
        </p:spPr>
      </p:pic>
      <p:pic>
        <p:nvPicPr>
          <p:cNvPr id="10" name="Picture 9">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2"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70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B85872-AEE8-4E77-8AFD-4A9C6B943C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4" y="1353758"/>
            <a:ext cx="6683227" cy="5012421"/>
          </a:xfrm>
          <a:prstGeom prst="rect">
            <a:avLst/>
          </a:prstGeom>
        </p:spPr>
      </p:pic>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2214373" y="272175"/>
            <a:ext cx="99776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tres</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partes</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una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corriente</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marina</a:t>
            </a:r>
          </a:p>
        </p:txBody>
      </p:sp>
      <p:sp>
        <p:nvSpPr>
          <p:cNvPr id="8" name="TextBox 7">
            <a:extLst>
              <a:ext uri="{FF2B5EF4-FFF2-40B4-BE49-F238E27FC236}">
                <a16:creationId xmlns:a16="http://schemas.microsoft.com/office/drawing/2014/main" id="{493F923C-82FA-43D8-9C9C-B9ECF2B7C312}"/>
              </a:ext>
            </a:extLst>
          </p:cNvPr>
          <p:cNvSpPr txBox="1"/>
          <p:nvPr/>
        </p:nvSpPr>
        <p:spPr>
          <a:xfrm>
            <a:off x="4773246" y="4306784"/>
            <a:ext cx="1652954" cy="400110"/>
          </a:xfrm>
          <a:prstGeom prst="rect">
            <a:avLst/>
          </a:prstGeom>
          <a:solidFill>
            <a:srgbClr val="FFFFFF">
              <a:alpha val="70000"/>
            </a:srgbClr>
          </a:solidFill>
          <a:effectLst>
            <a:softEdge rad="63500"/>
          </a:effectLst>
        </p:spPr>
        <p:txBody>
          <a:bodyPr wrap="square" rtlCol="0">
            <a:spAutoFit/>
          </a:bodyPr>
          <a:lstStyle/>
          <a:p>
            <a:pPr algn="ct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Alimentador</a:t>
            </a:r>
          </a:p>
        </p:txBody>
      </p:sp>
      <p:sp>
        <p:nvSpPr>
          <p:cNvPr id="9" name="TextBox 8">
            <a:extLst>
              <a:ext uri="{FF2B5EF4-FFF2-40B4-BE49-F238E27FC236}">
                <a16:creationId xmlns:a16="http://schemas.microsoft.com/office/drawing/2014/main" id="{20FDCDA9-DC0D-4AF8-9516-BECEEC7EF654}"/>
              </a:ext>
            </a:extLst>
          </p:cNvPr>
          <p:cNvSpPr txBox="1"/>
          <p:nvPr/>
        </p:nvSpPr>
        <p:spPr>
          <a:xfrm>
            <a:off x="482600" y="4621103"/>
            <a:ext cx="1589627" cy="400110"/>
          </a:xfrm>
          <a:prstGeom prst="rect">
            <a:avLst/>
          </a:prstGeom>
          <a:solidFill>
            <a:srgbClr val="FFFFFF">
              <a:alpha val="70000"/>
            </a:srgbClr>
          </a:solidFill>
          <a:effectLst>
            <a:softEdge rad="63500"/>
          </a:effectLst>
        </p:spPr>
        <p:txBody>
          <a:bodyPr wrap="square" rtlCol="0">
            <a:spAutoFit/>
          </a:bodyPr>
          <a:lstStyle/>
          <a:p>
            <a:pPr algn="ct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Alimentador</a:t>
            </a:r>
          </a:p>
        </p:txBody>
      </p:sp>
      <p:sp>
        <p:nvSpPr>
          <p:cNvPr id="10" name="TextBox 9">
            <a:extLst>
              <a:ext uri="{FF2B5EF4-FFF2-40B4-BE49-F238E27FC236}">
                <a16:creationId xmlns:a16="http://schemas.microsoft.com/office/drawing/2014/main" id="{A34910AB-DDB2-41C9-A847-2DD21055CE31}"/>
              </a:ext>
            </a:extLst>
          </p:cNvPr>
          <p:cNvSpPr txBox="1"/>
          <p:nvPr/>
        </p:nvSpPr>
        <p:spPr>
          <a:xfrm>
            <a:off x="3472807" y="3747198"/>
            <a:ext cx="914400" cy="400110"/>
          </a:xfrm>
          <a:prstGeom prst="rect">
            <a:avLst/>
          </a:prstGeom>
          <a:solidFill>
            <a:srgbClr val="FFFFFF">
              <a:alpha val="70000"/>
            </a:srgbClr>
          </a:solidFill>
          <a:effectLst>
            <a:softEdge rad="63500"/>
          </a:effectLst>
        </p:spPr>
        <p:txBody>
          <a:bodyPr wrap="square" rtlCol="0">
            <a:spAutoFit/>
          </a:bodyPr>
          <a:lstStyle/>
          <a:p>
            <a:pPr algn="ct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Cuello</a:t>
            </a:r>
          </a:p>
        </p:txBody>
      </p:sp>
      <p:sp>
        <p:nvSpPr>
          <p:cNvPr id="12" name="TextBox 11">
            <a:extLst>
              <a:ext uri="{FF2B5EF4-FFF2-40B4-BE49-F238E27FC236}">
                <a16:creationId xmlns:a16="http://schemas.microsoft.com/office/drawing/2014/main" id="{78BF91E6-5D03-4187-B23F-8D4CDE7603AB}"/>
              </a:ext>
            </a:extLst>
          </p:cNvPr>
          <p:cNvSpPr txBox="1"/>
          <p:nvPr/>
        </p:nvSpPr>
        <p:spPr>
          <a:xfrm>
            <a:off x="2716016" y="3234215"/>
            <a:ext cx="1168118" cy="400110"/>
          </a:xfrm>
          <a:prstGeom prst="rect">
            <a:avLst/>
          </a:prstGeom>
          <a:solidFill>
            <a:srgbClr val="FFFFFF">
              <a:alpha val="70000"/>
            </a:srgbClr>
          </a:solidFill>
          <a:effectLst>
            <a:softEdge rad="63500"/>
          </a:effectLst>
        </p:spPr>
        <p:txBody>
          <a:bodyPr wrap="square" rtlCol="0">
            <a:spAutoFit/>
          </a:bodyPr>
          <a:lstStyle/>
          <a:p>
            <a:pPr algn="ct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Cabeza</a:t>
            </a:r>
          </a:p>
        </p:txBody>
      </p:sp>
      <p:sp>
        <p:nvSpPr>
          <p:cNvPr id="15" name="Freeform: Shape 14">
            <a:extLst>
              <a:ext uri="{FF2B5EF4-FFF2-40B4-BE49-F238E27FC236}">
                <a16:creationId xmlns:a16="http://schemas.microsoft.com/office/drawing/2014/main" id="{7C1E8E04-0406-4A1B-A638-695A32421C98}"/>
              </a:ext>
            </a:extLst>
          </p:cNvPr>
          <p:cNvSpPr/>
          <p:nvPr/>
        </p:nvSpPr>
        <p:spPr>
          <a:xfrm rot="20921344">
            <a:off x="2086340" y="4419397"/>
            <a:ext cx="1195833" cy="326918"/>
          </a:xfrm>
          <a:custGeom>
            <a:avLst/>
            <a:gdLst>
              <a:gd name="connsiteX0" fmla="*/ 0 w 849086"/>
              <a:gd name="connsiteY0" fmla="*/ 326572 h 370982"/>
              <a:gd name="connsiteX1" fmla="*/ 506186 w 849086"/>
              <a:gd name="connsiteY1" fmla="*/ 342900 h 370982"/>
              <a:gd name="connsiteX2" fmla="*/ 849086 w 849086"/>
              <a:gd name="connsiteY2" fmla="*/ 0 h 370982"/>
            </a:gdLst>
            <a:ahLst/>
            <a:cxnLst>
              <a:cxn ang="0">
                <a:pos x="connsiteX0" y="connsiteY0"/>
              </a:cxn>
              <a:cxn ang="0">
                <a:pos x="connsiteX1" y="connsiteY1"/>
              </a:cxn>
              <a:cxn ang="0">
                <a:pos x="connsiteX2" y="connsiteY2"/>
              </a:cxn>
            </a:cxnLst>
            <a:rect l="l" t="t" r="r" b="b"/>
            <a:pathLst>
              <a:path w="849086" h="370982">
                <a:moveTo>
                  <a:pt x="0" y="326572"/>
                </a:moveTo>
                <a:cubicBezTo>
                  <a:pt x="182336" y="361950"/>
                  <a:pt x="364672" y="397329"/>
                  <a:pt x="506186" y="342900"/>
                </a:cubicBezTo>
                <a:cubicBezTo>
                  <a:pt x="647700" y="288471"/>
                  <a:pt x="748393" y="144235"/>
                  <a:pt x="849086" y="0"/>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CE455AD-EC99-4550-A2F5-F20035314DD7}"/>
              </a:ext>
            </a:extLst>
          </p:cNvPr>
          <p:cNvSpPr/>
          <p:nvPr/>
        </p:nvSpPr>
        <p:spPr>
          <a:xfrm rot="21354146">
            <a:off x="3469731" y="4160567"/>
            <a:ext cx="1144986" cy="420165"/>
          </a:xfrm>
          <a:custGeom>
            <a:avLst/>
            <a:gdLst>
              <a:gd name="connsiteX0" fmla="*/ 636814 w 636814"/>
              <a:gd name="connsiteY0" fmla="*/ 359229 h 359229"/>
              <a:gd name="connsiteX1" fmla="*/ 114300 w 636814"/>
              <a:gd name="connsiteY1" fmla="*/ 244929 h 359229"/>
              <a:gd name="connsiteX2" fmla="*/ 0 w 636814"/>
              <a:gd name="connsiteY2" fmla="*/ 0 h 359229"/>
            </a:gdLst>
            <a:ahLst/>
            <a:cxnLst>
              <a:cxn ang="0">
                <a:pos x="connsiteX0" y="connsiteY0"/>
              </a:cxn>
              <a:cxn ang="0">
                <a:pos x="connsiteX1" y="connsiteY1"/>
              </a:cxn>
              <a:cxn ang="0">
                <a:pos x="connsiteX2" y="connsiteY2"/>
              </a:cxn>
            </a:cxnLst>
            <a:rect l="l" t="t" r="r" b="b"/>
            <a:pathLst>
              <a:path w="636814" h="359229">
                <a:moveTo>
                  <a:pt x="636814" y="359229"/>
                </a:moveTo>
                <a:cubicBezTo>
                  <a:pt x="428625" y="332014"/>
                  <a:pt x="220436" y="304800"/>
                  <a:pt x="114300" y="244929"/>
                </a:cubicBezTo>
                <a:cubicBezTo>
                  <a:pt x="8164" y="185058"/>
                  <a:pt x="4082" y="92529"/>
                  <a:pt x="0" y="0"/>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48E4A1D-8D60-40C8-8C6A-052AF44361CE}"/>
              </a:ext>
            </a:extLst>
          </p:cNvPr>
          <p:cNvCxnSpPr>
            <a:cxnSpLocks/>
          </p:cNvCxnSpPr>
          <p:nvPr/>
        </p:nvCxnSpPr>
        <p:spPr>
          <a:xfrm flipV="1">
            <a:off x="3298654" y="3767405"/>
            <a:ext cx="3966" cy="416867"/>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58082CE-C4B9-4EDE-9F3E-8D1540FB627F}"/>
              </a:ext>
            </a:extLst>
          </p:cNvPr>
          <p:cNvSpPr txBox="1"/>
          <p:nvPr/>
        </p:nvSpPr>
        <p:spPr>
          <a:xfrm>
            <a:off x="6750657" y="1089344"/>
            <a:ext cx="5376174" cy="4955203"/>
          </a:xfrm>
          <a:prstGeom prst="rect">
            <a:avLst/>
          </a:prstGeom>
          <a:solidFill>
            <a:schemeClr val="bg1">
              <a:alpha val="64000"/>
            </a:schemeClr>
          </a:solidFill>
          <a:ln>
            <a:solidFill>
              <a:schemeClr val="accent1">
                <a:shade val="50000"/>
              </a:schemeClr>
            </a:solidFill>
          </a:ln>
        </p:spPr>
        <p:txBody>
          <a:bodyPr wrap="squar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Las </a:t>
            </a:r>
            <a:r>
              <a:rPr lang="en-US" sz="2800" dirty="0" err="1">
                <a:latin typeface="Arial" panose="020B0604020202020204" pitchFamily="34" charset="0"/>
                <a:cs typeface="Arial" panose="020B0604020202020204" pitchFamily="34" charset="0"/>
              </a:rPr>
              <a:t>corrientes</a:t>
            </a:r>
            <a:r>
              <a:rPr lang="en-US" sz="2800" dirty="0">
                <a:latin typeface="Arial" panose="020B0604020202020204" pitchFamily="34" charset="0"/>
                <a:cs typeface="Arial" panose="020B0604020202020204" pitchFamily="34" charset="0"/>
              </a:rPr>
              <a:t> marinas tienen </a:t>
            </a:r>
            <a:r>
              <a:rPr lang="en-US" sz="2800" dirty="0" err="1">
                <a:latin typeface="Arial" panose="020B0604020202020204" pitchFamily="34" charset="0"/>
                <a:cs typeface="Arial" panose="020B0604020202020204" pitchFamily="34" charset="0"/>
              </a:rPr>
              <a:t>tres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partes</a:t>
            </a:r>
            <a:r>
              <a:rPr lang="en-US" sz="2800" dirty="0">
                <a:latin typeface="Arial" panose="020B0604020202020204" pitchFamily="34" charset="0"/>
                <a:cs typeface="Arial" panose="020B0604020202020204" pitchFamily="34" charset="0"/>
              </a:rPr>
              <a:t>:</a:t>
            </a:r>
            <a:r>
              <a:rPr dirty="0"/>
              <a:t> </a:t>
            </a:r>
            <a:r>
              <a:rPr lang="en-US" sz="2800" u="sng" dirty="0">
                <a:solidFill>
                  <a:schemeClr val="accent6">
                    <a:lumMod val="75000"/>
                  </a:schemeClr>
                </a:solidFill>
                <a:latin typeface="Arial" panose="020B0604020202020204" pitchFamily="34" charset="0"/>
                <a:cs typeface="Arial" panose="020B0604020202020204" pitchFamily="34" charset="0"/>
              </a:rPr>
              <a:t>Alimentadores</a:t>
            </a:r>
            <a:r>
              <a:rPr lang="en-US" sz="2800" dirty="0">
                <a:latin typeface="Arial" panose="020B0604020202020204" pitchFamily="34" charset="0"/>
                <a:cs typeface="Arial" panose="020B0604020202020204" pitchFamily="34" charset="0"/>
              </a:rPr>
              <a:t>, </a:t>
            </a:r>
            <a:r>
              <a:rPr lang="en-US" sz="2800" u="sng" dirty="0">
                <a:solidFill>
                  <a:schemeClr val="accent6">
                    <a:lumMod val="75000"/>
                  </a:schemeClr>
                </a:solidFill>
                <a:latin typeface="Arial" panose="020B0604020202020204" pitchFamily="34" charset="0"/>
                <a:cs typeface="Arial" panose="020B0604020202020204" pitchFamily="34" charset="0"/>
              </a:rPr>
              <a:t>cuello</a:t>
            </a:r>
            <a:r>
              <a:rPr lang="en-US" sz="2800" dirty="0">
                <a:latin typeface="Arial" panose="020B0604020202020204" pitchFamily="34" charset="0"/>
                <a:cs typeface="Arial" panose="020B0604020202020204" pitchFamily="34" charset="0"/>
              </a:rPr>
              <a:t>, y </a:t>
            </a:r>
            <a:r>
              <a:rPr lang="en-US" sz="2800" u="sng" dirty="0">
                <a:solidFill>
                  <a:schemeClr val="accent6">
                    <a:lumMod val="75000"/>
                  </a:schemeClr>
                </a:solidFill>
                <a:latin typeface="Arial" panose="020B0604020202020204" pitchFamily="34" charset="0"/>
                <a:cs typeface="Arial" panose="020B0604020202020204" pitchFamily="34" charset="0"/>
              </a:rPr>
              <a:t>cabeza</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La </a:t>
            </a:r>
            <a:r>
              <a:rPr lang="en-US" sz="2800" dirty="0" err="1">
                <a:latin typeface="Arial" panose="020B0604020202020204" pitchFamily="34" charset="0"/>
                <a:cs typeface="Arial" panose="020B0604020202020204" pitchFamily="34" charset="0"/>
              </a:rPr>
              <a:t>velocidad</a:t>
            </a:r>
            <a:r>
              <a:rPr lang="en-US" sz="2800" dirty="0">
                <a:latin typeface="Arial" panose="020B0604020202020204" pitchFamily="34" charset="0"/>
                <a:cs typeface="Arial" panose="020B0604020202020204" pitchFamily="34" charset="0"/>
              </a:rPr>
              <a:t> de la </a:t>
            </a:r>
            <a:r>
              <a:rPr lang="en-US" sz="2800" dirty="0" err="1">
                <a:latin typeface="Arial" panose="020B0604020202020204" pitchFamily="34" charset="0"/>
                <a:cs typeface="Arial" panose="020B0604020202020204" pitchFamily="34" charset="0"/>
              </a:rPr>
              <a:t>corriente</a:t>
            </a:r>
            <a:r>
              <a:rPr lang="en-US" sz="2800" dirty="0">
                <a:latin typeface="Arial" panose="020B0604020202020204" pitchFamily="34" charset="0"/>
                <a:cs typeface="Arial" panose="020B0604020202020204" pitchFamily="34" charset="0"/>
              </a:rPr>
              <a:t> es mayor </a:t>
            </a:r>
            <a:r>
              <a:rPr lang="en-US" sz="2800" dirty="0" err="1">
                <a:latin typeface="Arial" panose="020B0604020202020204" pitchFamily="34" charset="0"/>
                <a:cs typeface="Arial" panose="020B0604020202020204" pitchFamily="34" charset="0"/>
              </a:rPr>
              <a:t>en</a:t>
            </a:r>
            <a:r>
              <a:rPr lang="en-US" sz="2800" dirty="0">
                <a:latin typeface="Arial" panose="020B0604020202020204" pitchFamily="34" charset="0"/>
                <a:cs typeface="Arial" panose="020B0604020202020204" pitchFamily="34" charset="0"/>
              </a:rPr>
              <a:t> el </a:t>
            </a:r>
            <a:r>
              <a:rPr lang="en-US" sz="2800" dirty="0" err="1">
                <a:latin typeface="Arial" panose="020B0604020202020204" pitchFamily="34" charset="0"/>
                <a:cs typeface="Arial" panose="020B0604020202020204" pitchFamily="34" charset="0"/>
              </a:rPr>
              <a:t>cuello</a:t>
            </a:r>
            <a:r>
              <a:rPr lang="en-US" sz="2800" dirty="0">
                <a:latin typeface="Arial" panose="020B0604020202020204" pitchFamily="34" charset="0"/>
                <a:cs typeface="Arial" panose="020B0604020202020204" pitchFamily="34" charset="0"/>
              </a:rPr>
              <a:t>, y se </a:t>
            </a:r>
            <a:r>
              <a:rPr lang="en-US" sz="2800" dirty="0" err="1">
                <a:latin typeface="Arial" panose="020B0604020202020204" pitchFamily="34" charset="0"/>
                <a:cs typeface="Arial" panose="020B0604020202020204" pitchFamily="34" charset="0"/>
              </a:rPr>
              <a:t>disminuye</a:t>
            </a:r>
            <a:r>
              <a:rPr lang="en-US" sz="2800" dirty="0">
                <a:latin typeface="Arial" panose="020B0604020202020204" pitchFamily="34" charset="0"/>
                <a:cs typeface="Arial" panose="020B0604020202020204" pitchFamily="34" charset="0"/>
              </a:rPr>
              <a:t> más allá de las </a:t>
            </a:r>
            <a:r>
              <a:rPr lang="en-US" sz="2800" dirty="0" err="1">
                <a:latin typeface="Arial" panose="020B0604020202020204" pitchFamily="34" charset="0"/>
                <a:cs typeface="Arial" panose="020B0604020202020204" pitchFamily="34" charset="0"/>
              </a:rPr>
              <a:t>olas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rompientes</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La longitud y la anchura de las </a:t>
            </a:r>
            <a:r>
              <a:rPr lang="en-US" sz="2800" dirty="0" err="1">
                <a:latin typeface="Arial" panose="020B0604020202020204" pitchFamily="34" charset="0"/>
                <a:cs typeface="Arial" panose="020B0604020202020204" pitchFamily="34" charset="0"/>
              </a:rPr>
              <a:t>corrientes</a:t>
            </a:r>
            <a:r>
              <a:rPr lang="en-US" sz="2800" dirty="0">
                <a:latin typeface="Arial" panose="020B0604020202020204" pitchFamily="34" charset="0"/>
                <a:cs typeface="Arial" panose="020B0604020202020204" pitchFamily="34" charset="0"/>
              </a:rPr>
              <a:t> marinas pueden variar dramáticamente</a:t>
            </a:r>
          </a:p>
        </p:txBody>
      </p:sp>
      <p:sp>
        <p:nvSpPr>
          <p:cNvPr id="24" name="Freeform: Shape 23">
            <a:extLst>
              <a:ext uri="{FF2B5EF4-FFF2-40B4-BE49-F238E27FC236}">
                <a16:creationId xmlns:a16="http://schemas.microsoft.com/office/drawing/2014/main" id="{723ECECE-2DDC-4A97-86AC-30578B8B00C3}"/>
              </a:ext>
            </a:extLst>
          </p:cNvPr>
          <p:cNvSpPr/>
          <p:nvPr/>
        </p:nvSpPr>
        <p:spPr>
          <a:xfrm rot="357368">
            <a:off x="3790875" y="3451811"/>
            <a:ext cx="400527" cy="99527"/>
          </a:xfrm>
          <a:custGeom>
            <a:avLst/>
            <a:gdLst>
              <a:gd name="connsiteX0" fmla="*/ 0 w 933450"/>
              <a:gd name="connsiteY0" fmla="*/ 247650 h 247650"/>
              <a:gd name="connsiteX1" fmla="*/ 304800 w 933450"/>
              <a:gd name="connsiteY1" fmla="*/ 114300 h 247650"/>
              <a:gd name="connsiteX2" fmla="*/ 933450 w 933450"/>
              <a:gd name="connsiteY2" fmla="*/ 0 h 247650"/>
            </a:gdLst>
            <a:ahLst/>
            <a:cxnLst>
              <a:cxn ang="0">
                <a:pos x="connsiteX0" y="connsiteY0"/>
              </a:cxn>
              <a:cxn ang="0">
                <a:pos x="connsiteX1" y="connsiteY1"/>
              </a:cxn>
              <a:cxn ang="0">
                <a:pos x="connsiteX2" y="connsiteY2"/>
              </a:cxn>
            </a:cxnLst>
            <a:rect l="l" t="t" r="r" b="b"/>
            <a:pathLst>
              <a:path w="933450" h="247650">
                <a:moveTo>
                  <a:pt x="0" y="247650"/>
                </a:moveTo>
                <a:cubicBezTo>
                  <a:pt x="74612" y="201612"/>
                  <a:pt x="149225" y="155575"/>
                  <a:pt x="304800" y="114300"/>
                </a:cubicBezTo>
                <a:cubicBezTo>
                  <a:pt x="460375" y="73025"/>
                  <a:pt x="696912" y="36512"/>
                  <a:pt x="933450" y="0"/>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C6BB719-A43A-4D98-B80B-6BB363BB0B08}"/>
              </a:ext>
            </a:extLst>
          </p:cNvPr>
          <p:cNvSpPr/>
          <p:nvPr/>
        </p:nvSpPr>
        <p:spPr>
          <a:xfrm rot="20684047" flipH="1">
            <a:off x="2369679" y="3436344"/>
            <a:ext cx="387281" cy="191024"/>
          </a:xfrm>
          <a:custGeom>
            <a:avLst/>
            <a:gdLst>
              <a:gd name="connsiteX0" fmla="*/ 0 w 933450"/>
              <a:gd name="connsiteY0" fmla="*/ 247650 h 247650"/>
              <a:gd name="connsiteX1" fmla="*/ 304800 w 933450"/>
              <a:gd name="connsiteY1" fmla="*/ 114300 h 247650"/>
              <a:gd name="connsiteX2" fmla="*/ 933450 w 933450"/>
              <a:gd name="connsiteY2" fmla="*/ 0 h 247650"/>
            </a:gdLst>
            <a:ahLst/>
            <a:cxnLst>
              <a:cxn ang="0">
                <a:pos x="connsiteX0" y="connsiteY0"/>
              </a:cxn>
              <a:cxn ang="0">
                <a:pos x="connsiteX1" y="connsiteY1"/>
              </a:cxn>
              <a:cxn ang="0">
                <a:pos x="connsiteX2" y="connsiteY2"/>
              </a:cxn>
            </a:cxnLst>
            <a:rect l="l" t="t" r="r" b="b"/>
            <a:pathLst>
              <a:path w="933450" h="247650">
                <a:moveTo>
                  <a:pt x="0" y="247650"/>
                </a:moveTo>
                <a:cubicBezTo>
                  <a:pt x="74612" y="201612"/>
                  <a:pt x="149225" y="155575"/>
                  <a:pt x="304800" y="114300"/>
                </a:cubicBezTo>
                <a:cubicBezTo>
                  <a:pt x="460375" y="73025"/>
                  <a:pt x="696912" y="36512"/>
                  <a:pt x="933450" y="0"/>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5F07A5-8C38-472D-BE50-E7FE546854F4}"/>
              </a:ext>
            </a:extLst>
          </p:cNvPr>
          <p:cNvSpPr txBox="1"/>
          <p:nvPr/>
        </p:nvSpPr>
        <p:spPr>
          <a:xfrm>
            <a:off x="153151" y="6339103"/>
            <a:ext cx="5753099" cy="369332"/>
          </a:xfrm>
          <a:prstGeom prst="rect">
            <a:avLst/>
          </a:prstGeom>
          <a:noFill/>
        </p:spPr>
        <p:txBody>
          <a:bodyPr wrap="square" rtlCol="0">
            <a:spAutoFit/>
          </a:bodyPr>
          <a:lstStyle/>
          <a:p>
            <a:r>
              <a:rPr lang="en-US" sz="1600" dirty="0"/>
              <a:t>Foto:</a:t>
            </a:r>
            <a:r>
              <a:rPr dirty="0"/>
              <a:t> </a:t>
            </a:r>
            <a:r>
              <a:rPr lang="en-US" sz="1600" dirty="0"/>
              <a:t>Marina Beach, California (Dr. Brander) </a:t>
            </a:r>
            <a:endParaRPr dirty="0"/>
          </a:p>
        </p:txBody>
      </p:sp>
      <p:sp>
        <p:nvSpPr>
          <p:cNvPr id="4" name="Slide Number Placeholder 3"/>
          <p:cNvSpPr>
            <a:spLocks noGrp="1"/>
          </p:cNvSpPr>
          <p:nvPr>
            <p:ph type="sldNum" sz="quarter" idx="12"/>
          </p:nvPr>
        </p:nvSpPr>
        <p:spPr>
          <a:xfrm>
            <a:off x="8610600" y="6498590"/>
            <a:ext cx="2743200" cy="365125"/>
          </a:xfrm>
        </p:spPr>
        <p:txBody>
          <a:bodyPr/>
          <a:lstStyle/>
          <a:p>
            <a:fld id="{764B961E-E163-45D7-A81E-F790332FE840}" type="slidenum">
              <a:rPr lang="en-US" b="1" smtClean="0">
                <a:solidFill>
                  <a:schemeClr val="tx1"/>
                </a:solidFill>
              </a:rPr>
              <a:t>5</a:t>
            </a:fld>
            <a:endParaRPr lang="en-US" b="1" dirty="0">
              <a:solidFill>
                <a:schemeClr val="tx1"/>
              </a:solidFill>
            </a:endParaRPr>
          </a:p>
        </p:txBody>
      </p:sp>
      <p:pic>
        <p:nvPicPr>
          <p:cNvPr id="19" name="Picture 18">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20"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25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863524" y="272874"/>
            <a:ext cx="10310871" cy="646331"/>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6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Cómo</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 </a:t>
            </a:r>
            <a:r>
              <a:rPr lang="en-US" sz="36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forman</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las </a:t>
            </a:r>
            <a:r>
              <a:rPr lang="en-US" sz="36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corrientes</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marinas?</a:t>
            </a:r>
          </a:p>
        </p:txBody>
      </p:sp>
      <p:pic>
        <p:nvPicPr>
          <p:cNvPr id="19" name="Picture 2">
            <a:extLst>
              <a:ext uri="{FF2B5EF4-FFF2-40B4-BE49-F238E27FC236}">
                <a16:creationId xmlns:a16="http://schemas.microsoft.com/office/drawing/2014/main" id="{41FBEAE9-9A3A-4D9F-AE44-A2C584C3A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151" y="1834030"/>
            <a:ext cx="7308667" cy="4216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Freeform: Shape 19">
            <a:extLst>
              <a:ext uri="{FF2B5EF4-FFF2-40B4-BE49-F238E27FC236}">
                <a16:creationId xmlns:a16="http://schemas.microsoft.com/office/drawing/2014/main" id="{938C93A7-0EF6-457B-9899-FDC6FD92462D}"/>
              </a:ext>
            </a:extLst>
          </p:cNvPr>
          <p:cNvSpPr/>
          <p:nvPr/>
        </p:nvSpPr>
        <p:spPr>
          <a:xfrm>
            <a:off x="7001813" y="2275110"/>
            <a:ext cx="555171" cy="2269671"/>
          </a:xfrm>
          <a:custGeom>
            <a:avLst/>
            <a:gdLst>
              <a:gd name="connsiteX0" fmla="*/ 555171 w 555171"/>
              <a:gd name="connsiteY0" fmla="*/ 0 h 2269671"/>
              <a:gd name="connsiteX1" fmla="*/ 277586 w 555171"/>
              <a:gd name="connsiteY1" fmla="*/ 734786 h 2269671"/>
              <a:gd name="connsiteX2" fmla="*/ 130629 w 555171"/>
              <a:gd name="connsiteY2" fmla="*/ 1175657 h 2269671"/>
              <a:gd name="connsiteX3" fmla="*/ 0 w 555171"/>
              <a:gd name="connsiteY3" fmla="*/ 2269671 h 2269671"/>
            </a:gdLst>
            <a:ahLst/>
            <a:cxnLst>
              <a:cxn ang="0">
                <a:pos x="connsiteX0" y="connsiteY0"/>
              </a:cxn>
              <a:cxn ang="0">
                <a:pos x="connsiteX1" y="connsiteY1"/>
              </a:cxn>
              <a:cxn ang="0">
                <a:pos x="connsiteX2" y="connsiteY2"/>
              </a:cxn>
              <a:cxn ang="0">
                <a:pos x="connsiteX3" y="connsiteY3"/>
              </a:cxn>
            </a:cxnLst>
            <a:rect l="l" t="t" r="r" b="b"/>
            <a:pathLst>
              <a:path w="555171" h="2269671">
                <a:moveTo>
                  <a:pt x="555171" y="0"/>
                </a:moveTo>
                <a:cubicBezTo>
                  <a:pt x="451757" y="269421"/>
                  <a:pt x="348343" y="538843"/>
                  <a:pt x="277586" y="734786"/>
                </a:cubicBezTo>
                <a:cubicBezTo>
                  <a:pt x="206829" y="930729"/>
                  <a:pt x="176893" y="919843"/>
                  <a:pt x="130629" y="1175657"/>
                </a:cubicBezTo>
                <a:cubicBezTo>
                  <a:pt x="84365" y="1431471"/>
                  <a:pt x="42182" y="1850571"/>
                  <a:pt x="0" y="2269671"/>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516CD04-5A23-49A2-AECE-3F6B86BE2FD8}"/>
              </a:ext>
            </a:extLst>
          </p:cNvPr>
          <p:cNvSpPr/>
          <p:nvPr/>
        </p:nvSpPr>
        <p:spPr>
          <a:xfrm>
            <a:off x="6200760" y="2215240"/>
            <a:ext cx="555171" cy="2269671"/>
          </a:xfrm>
          <a:custGeom>
            <a:avLst/>
            <a:gdLst>
              <a:gd name="connsiteX0" fmla="*/ 555171 w 555171"/>
              <a:gd name="connsiteY0" fmla="*/ 0 h 2269671"/>
              <a:gd name="connsiteX1" fmla="*/ 277586 w 555171"/>
              <a:gd name="connsiteY1" fmla="*/ 734786 h 2269671"/>
              <a:gd name="connsiteX2" fmla="*/ 130629 w 555171"/>
              <a:gd name="connsiteY2" fmla="*/ 1175657 h 2269671"/>
              <a:gd name="connsiteX3" fmla="*/ 0 w 555171"/>
              <a:gd name="connsiteY3" fmla="*/ 2269671 h 2269671"/>
            </a:gdLst>
            <a:ahLst/>
            <a:cxnLst>
              <a:cxn ang="0">
                <a:pos x="connsiteX0" y="connsiteY0"/>
              </a:cxn>
              <a:cxn ang="0">
                <a:pos x="connsiteX1" y="connsiteY1"/>
              </a:cxn>
              <a:cxn ang="0">
                <a:pos x="connsiteX2" y="connsiteY2"/>
              </a:cxn>
              <a:cxn ang="0">
                <a:pos x="connsiteX3" y="connsiteY3"/>
              </a:cxn>
            </a:cxnLst>
            <a:rect l="l" t="t" r="r" b="b"/>
            <a:pathLst>
              <a:path w="555171" h="2269671">
                <a:moveTo>
                  <a:pt x="555171" y="0"/>
                </a:moveTo>
                <a:cubicBezTo>
                  <a:pt x="451757" y="269421"/>
                  <a:pt x="348343" y="538843"/>
                  <a:pt x="277586" y="734786"/>
                </a:cubicBezTo>
                <a:cubicBezTo>
                  <a:pt x="206829" y="930729"/>
                  <a:pt x="176893" y="919843"/>
                  <a:pt x="130629" y="1175657"/>
                </a:cubicBezTo>
                <a:cubicBezTo>
                  <a:pt x="84365" y="1431471"/>
                  <a:pt x="42182" y="1850571"/>
                  <a:pt x="0" y="2269671"/>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33DDA12-BD57-4D4B-BD50-87DDF1B047A9}"/>
              </a:ext>
            </a:extLst>
          </p:cNvPr>
          <p:cNvSpPr/>
          <p:nvPr/>
        </p:nvSpPr>
        <p:spPr>
          <a:xfrm>
            <a:off x="5122121" y="2215241"/>
            <a:ext cx="555171" cy="2269671"/>
          </a:xfrm>
          <a:custGeom>
            <a:avLst/>
            <a:gdLst>
              <a:gd name="connsiteX0" fmla="*/ 555171 w 555171"/>
              <a:gd name="connsiteY0" fmla="*/ 0 h 2269671"/>
              <a:gd name="connsiteX1" fmla="*/ 277586 w 555171"/>
              <a:gd name="connsiteY1" fmla="*/ 734786 h 2269671"/>
              <a:gd name="connsiteX2" fmla="*/ 130629 w 555171"/>
              <a:gd name="connsiteY2" fmla="*/ 1175657 h 2269671"/>
              <a:gd name="connsiteX3" fmla="*/ 0 w 555171"/>
              <a:gd name="connsiteY3" fmla="*/ 2269671 h 2269671"/>
            </a:gdLst>
            <a:ahLst/>
            <a:cxnLst>
              <a:cxn ang="0">
                <a:pos x="connsiteX0" y="connsiteY0"/>
              </a:cxn>
              <a:cxn ang="0">
                <a:pos x="connsiteX1" y="connsiteY1"/>
              </a:cxn>
              <a:cxn ang="0">
                <a:pos x="connsiteX2" y="connsiteY2"/>
              </a:cxn>
              <a:cxn ang="0">
                <a:pos x="connsiteX3" y="connsiteY3"/>
              </a:cxn>
            </a:cxnLst>
            <a:rect l="l" t="t" r="r" b="b"/>
            <a:pathLst>
              <a:path w="555171" h="2269671">
                <a:moveTo>
                  <a:pt x="555171" y="0"/>
                </a:moveTo>
                <a:cubicBezTo>
                  <a:pt x="451757" y="269421"/>
                  <a:pt x="348343" y="538843"/>
                  <a:pt x="277586" y="734786"/>
                </a:cubicBezTo>
                <a:cubicBezTo>
                  <a:pt x="206829" y="930729"/>
                  <a:pt x="176893" y="919843"/>
                  <a:pt x="130629" y="1175657"/>
                </a:cubicBezTo>
                <a:cubicBezTo>
                  <a:pt x="84365" y="1431471"/>
                  <a:pt x="42182" y="1850571"/>
                  <a:pt x="0" y="2269671"/>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555A197-7BA4-4F0A-97BA-581C1DFE8749}"/>
              </a:ext>
            </a:extLst>
          </p:cNvPr>
          <p:cNvSpPr/>
          <p:nvPr/>
        </p:nvSpPr>
        <p:spPr>
          <a:xfrm>
            <a:off x="10009414" y="2324096"/>
            <a:ext cx="914400" cy="2416628"/>
          </a:xfrm>
          <a:custGeom>
            <a:avLst/>
            <a:gdLst>
              <a:gd name="connsiteX0" fmla="*/ 914400 w 914400"/>
              <a:gd name="connsiteY0" fmla="*/ 0 h 2416628"/>
              <a:gd name="connsiteX1" fmla="*/ 636815 w 914400"/>
              <a:gd name="connsiteY1" fmla="*/ 1273628 h 2416628"/>
              <a:gd name="connsiteX2" fmla="*/ 0 w 914400"/>
              <a:gd name="connsiteY2" fmla="*/ 2416628 h 2416628"/>
            </a:gdLst>
            <a:ahLst/>
            <a:cxnLst>
              <a:cxn ang="0">
                <a:pos x="connsiteX0" y="connsiteY0"/>
              </a:cxn>
              <a:cxn ang="0">
                <a:pos x="connsiteX1" y="connsiteY1"/>
              </a:cxn>
              <a:cxn ang="0">
                <a:pos x="connsiteX2" y="connsiteY2"/>
              </a:cxn>
            </a:cxnLst>
            <a:rect l="l" t="t" r="r" b="b"/>
            <a:pathLst>
              <a:path w="914400" h="2416628">
                <a:moveTo>
                  <a:pt x="914400" y="0"/>
                </a:moveTo>
                <a:cubicBezTo>
                  <a:pt x="851807" y="435428"/>
                  <a:pt x="789215" y="870857"/>
                  <a:pt x="636815" y="1273628"/>
                </a:cubicBezTo>
                <a:cubicBezTo>
                  <a:pt x="484415" y="1676399"/>
                  <a:pt x="242207" y="2046513"/>
                  <a:pt x="0" y="2416628"/>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480789B-51DE-4E69-8D49-60AF651D2FF4}"/>
              </a:ext>
            </a:extLst>
          </p:cNvPr>
          <p:cNvSpPr/>
          <p:nvPr/>
        </p:nvSpPr>
        <p:spPr>
          <a:xfrm>
            <a:off x="10912938" y="2394853"/>
            <a:ext cx="914400" cy="2416628"/>
          </a:xfrm>
          <a:custGeom>
            <a:avLst/>
            <a:gdLst>
              <a:gd name="connsiteX0" fmla="*/ 914400 w 914400"/>
              <a:gd name="connsiteY0" fmla="*/ 0 h 2416628"/>
              <a:gd name="connsiteX1" fmla="*/ 636815 w 914400"/>
              <a:gd name="connsiteY1" fmla="*/ 1273628 h 2416628"/>
              <a:gd name="connsiteX2" fmla="*/ 0 w 914400"/>
              <a:gd name="connsiteY2" fmla="*/ 2416628 h 2416628"/>
            </a:gdLst>
            <a:ahLst/>
            <a:cxnLst>
              <a:cxn ang="0">
                <a:pos x="connsiteX0" y="connsiteY0"/>
              </a:cxn>
              <a:cxn ang="0">
                <a:pos x="connsiteX1" y="connsiteY1"/>
              </a:cxn>
              <a:cxn ang="0">
                <a:pos x="connsiteX2" y="connsiteY2"/>
              </a:cxn>
            </a:cxnLst>
            <a:rect l="l" t="t" r="r" b="b"/>
            <a:pathLst>
              <a:path w="914400" h="2416628">
                <a:moveTo>
                  <a:pt x="914400" y="0"/>
                </a:moveTo>
                <a:cubicBezTo>
                  <a:pt x="851807" y="435428"/>
                  <a:pt x="789215" y="870857"/>
                  <a:pt x="636815" y="1273628"/>
                </a:cubicBezTo>
                <a:cubicBezTo>
                  <a:pt x="484415" y="1676399"/>
                  <a:pt x="242207" y="2046513"/>
                  <a:pt x="0" y="2416628"/>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0534FE-F97C-41F1-8DC2-EF45484589AB}"/>
              </a:ext>
            </a:extLst>
          </p:cNvPr>
          <p:cNvSpPr txBox="1"/>
          <p:nvPr/>
        </p:nvSpPr>
        <p:spPr>
          <a:xfrm>
            <a:off x="5296684" y="1793802"/>
            <a:ext cx="3056465" cy="461665"/>
          </a:xfrm>
          <a:prstGeom prst="rect">
            <a:avLst/>
          </a:prstGeom>
          <a:noFill/>
        </p:spPr>
        <p:txBody>
          <a:bodyPr wrap="square" rtlCol="0">
            <a:spAutoFit/>
          </a:bodyPr>
          <a:lstStyle/>
          <a:p>
            <a:r>
              <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Ondas entrantes</a:t>
            </a:r>
          </a:p>
        </p:txBody>
      </p:sp>
      <p:sp>
        <p:nvSpPr>
          <p:cNvPr id="26" name="TextBox 25">
            <a:extLst>
              <a:ext uri="{FF2B5EF4-FFF2-40B4-BE49-F238E27FC236}">
                <a16:creationId xmlns:a16="http://schemas.microsoft.com/office/drawing/2014/main" id="{B8B76814-FE78-4EB3-9309-FD261CD6D623}"/>
              </a:ext>
            </a:extLst>
          </p:cNvPr>
          <p:cNvSpPr txBox="1"/>
          <p:nvPr/>
        </p:nvSpPr>
        <p:spPr>
          <a:xfrm>
            <a:off x="9655136" y="1864351"/>
            <a:ext cx="2519259" cy="461665"/>
          </a:xfrm>
          <a:prstGeom prst="rect">
            <a:avLst/>
          </a:prstGeom>
          <a:noFill/>
        </p:spPr>
        <p:txBody>
          <a:bodyPr wrap="square" rtlCol="0">
            <a:spAutoFit/>
          </a:bodyPr>
          <a:lstStyle/>
          <a:p>
            <a:pPr algn="ctr"/>
            <a:r>
              <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Ondas entrantes</a:t>
            </a:r>
          </a:p>
        </p:txBody>
      </p:sp>
      <p:grpSp>
        <p:nvGrpSpPr>
          <p:cNvPr id="27" name="Group 26">
            <a:extLst>
              <a:ext uri="{FF2B5EF4-FFF2-40B4-BE49-F238E27FC236}">
                <a16:creationId xmlns:a16="http://schemas.microsoft.com/office/drawing/2014/main" id="{B2F65F87-1256-4949-BA5C-ED5BFEEC3C7C}"/>
              </a:ext>
            </a:extLst>
          </p:cNvPr>
          <p:cNvGrpSpPr/>
          <p:nvPr/>
        </p:nvGrpSpPr>
        <p:grpSpPr>
          <a:xfrm>
            <a:off x="7074468" y="2331834"/>
            <a:ext cx="3056465" cy="3307505"/>
            <a:chOff x="4653643" y="2089761"/>
            <a:chExt cx="2906486" cy="3307505"/>
          </a:xfrm>
          <a:effectLst>
            <a:outerShdw blurRad="50800" dist="38100" dir="5400000" algn="t" rotWithShape="0">
              <a:prstClr val="black">
                <a:alpha val="40000"/>
              </a:prstClr>
            </a:outerShdw>
          </a:effectLst>
        </p:grpSpPr>
        <p:sp>
          <p:nvSpPr>
            <p:cNvPr id="28" name="Freeform: Shape 27">
              <a:extLst>
                <a:ext uri="{FF2B5EF4-FFF2-40B4-BE49-F238E27FC236}">
                  <a16:creationId xmlns:a16="http://schemas.microsoft.com/office/drawing/2014/main" id="{FB91020C-FB6F-42AA-A67D-7F32A198DA96}"/>
                </a:ext>
              </a:extLst>
            </p:cNvPr>
            <p:cNvSpPr/>
            <p:nvPr/>
          </p:nvSpPr>
          <p:spPr>
            <a:xfrm>
              <a:off x="6317101" y="2416629"/>
              <a:ext cx="1243028" cy="2662573"/>
            </a:xfrm>
            <a:custGeom>
              <a:avLst/>
              <a:gdLst>
                <a:gd name="connsiteX0" fmla="*/ 1243028 w 1243028"/>
                <a:gd name="connsiteY0" fmla="*/ 2351314 h 2662573"/>
                <a:gd name="connsiteX1" fmla="*/ 802156 w 1243028"/>
                <a:gd name="connsiteY1" fmla="*/ 2661557 h 2662573"/>
                <a:gd name="connsiteX2" fmla="*/ 83699 w 1243028"/>
                <a:gd name="connsiteY2" fmla="*/ 2416628 h 2662573"/>
                <a:gd name="connsiteX3" fmla="*/ 51042 w 1243028"/>
                <a:gd name="connsiteY3" fmla="*/ 1583871 h 2662573"/>
                <a:gd name="connsiteX4" fmla="*/ 410270 w 1243028"/>
                <a:gd name="connsiteY4" fmla="*/ 0 h 2662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28" h="2662573">
                  <a:moveTo>
                    <a:pt x="1243028" y="2351314"/>
                  </a:moveTo>
                  <a:cubicBezTo>
                    <a:pt x="1119202" y="2500992"/>
                    <a:pt x="995377" y="2650671"/>
                    <a:pt x="802156" y="2661557"/>
                  </a:cubicBezTo>
                  <a:cubicBezTo>
                    <a:pt x="608934" y="2672443"/>
                    <a:pt x="208885" y="2596242"/>
                    <a:pt x="83699" y="2416628"/>
                  </a:cubicBezTo>
                  <a:cubicBezTo>
                    <a:pt x="-41487" y="2237014"/>
                    <a:pt x="-3386" y="1986642"/>
                    <a:pt x="51042" y="1583871"/>
                  </a:cubicBezTo>
                  <a:cubicBezTo>
                    <a:pt x="105470" y="1181100"/>
                    <a:pt x="257870" y="590550"/>
                    <a:pt x="410270" y="0"/>
                  </a:cubicBezTo>
                </a:path>
              </a:pathLst>
            </a:custGeom>
            <a:noFill/>
            <a:ln w="6350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A95CAC9-101F-4275-9F68-8C2A1EFF5D2E}"/>
                </a:ext>
              </a:extLst>
            </p:cNvPr>
            <p:cNvSpPr/>
            <p:nvPr/>
          </p:nvSpPr>
          <p:spPr>
            <a:xfrm>
              <a:off x="4653643" y="2360855"/>
              <a:ext cx="1665514" cy="2761606"/>
            </a:xfrm>
            <a:custGeom>
              <a:avLst/>
              <a:gdLst>
                <a:gd name="connsiteX0" fmla="*/ 0 w 1698171"/>
                <a:gd name="connsiteY0" fmla="*/ 1779814 h 2297617"/>
                <a:gd name="connsiteX1" fmla="*/ 261257 w 1698171"/>
                <a:gd name="connsiteY1" fmla="*/ 2286000 h 2297617"/>
                <a:gd name="connsiteX2" fmla="*/ 1110343 w 1698171"/>
                <a:gd name="connsiteY2" fmla="*/ 1943100 h 2297617"/>
                <a:gd name="connsiteX3" fmla="*/ 1698171 w 1698171"/>
                <a:gd name="connsiteY3" fmla="*/ 0 h 2297617"/>
              </a:gdLst>
              <a:ahLst/>
              <a:cxnLst>
                <a:cxn ang="0">
                  <a:pos x="connsiteX0" y="connsiteY0"/>
                </a:cxn>
                <a:cxn ang="0">
                  <a:pos x="connsiteX1" y="connsiteY1"/>
                </a:cxn>
                <a:cxn ang="0">
                  <a:pos x="connsiteX2" y="connsiteY2"/>
                </a:cxn>
                <a:cxn ang="0">
                  <a:pos x="connsiteX3" y="connsiteY3"/>
                </a:cxn>
              </a:cxnLst>
              <a:rect l="l" t="t" r="r" b="b"/>
              <a:pathLst>
                <a:path w="1698171" h="2297617">
                  <a:moveTo>
                    <a:pt x="0" y="1779814"/>
                  </a:moveTo>
                  <a:cubicBezTo>
                    <a:pt x="38100" y="2019300"/>
                    <a:pt x="76200" y="2258786"/>
                    <a:pt x="261257" y="2286000"/>
                  </a:cubicBezTo>
                  <a:cubicBezTo>
                    <a:pt x="446314" y="2313214"/>
                    <a:pt x="870857" y="2324100"/>
                    <a:pt x="1110343" y="1943100"/>
                  </a:cubicBezTo>
                  <a:cubicBezTo>
                    <a:pt x="1349829" y="1562100"/>
                    <a:pt x="1524000" y="781050"/>
                    <a:pt x="1698171" y="0"/>
                  </a:cubicBezTo>
                </a:path>
              </a:pathLst>
            </a:custGeom>
            <a:noFill/>
            <a:ln w="63500">
              <a:solidFill>
                <a:schemeClr val="bg1">
                  <a:lumMod val="9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6C1F4FC-44F7-4D33-ACDA-A289E5730459}"/>
                </a:ext>
              </a:extLst>
            </p:cNvPr>
            <p:cNvSpPr txBox="1"/>
            <p:nvPr/>
          </p:nvSpPr>
          <p:spPr>
            <a:xfrm rot="16924816">
              <a:off x="4532518" y="3524008"/>
              <a:ext cx="3307505" cy="439011"/>
            </a:xfrm>
            <a:prstGeom prst="rect">
              <a:avLst/>
            </a:prstGeom>
            <a:solidFill>
              <a:srgbClr val="FFFFFF">
                <a:alpha val="50000"/>
              </a:srgbClr>
            </a:solidFill>
            <a:effectLst>
              <a:outerShdw blurRad="50800" dist="50800" dir="5400000" algn="ctr" rotWithShape="0">
                <a:srgbClr val="000000"/>
              </a:outerShdw>
            </a:effectLst>
          </p:spPr>
          <p:txBody>
            <a:bodyPr wrap="square" rtlCol="0">
              <a:spAutoFit/>
            </a:bodyPr>
            <a:lstStyle/>
            <a:p>
              <a:pPr algn="ctr"/>
              <a:r>
                <a:rPr 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corriente</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marina</a:t>
              </a:r>
            </a:p>
          </p:txBody>
        </p:sp>
      </p:grpSp>
      <p:sp>
        <p:nvSpPr>
          <p:cNvPr id="31" name="TextBox 30">
            <a:extLst>
              <a:ext uri="{FF2B5EF4-FFF2-40B4-BE49-F238E27FC236}">
                <a16:creationId xmlns:a16="http://schemas.microsoft.com/office/drawing/2014/main" id="{4DE77A53-379F-422E-8924-218A631A1785}"/>
              </a:ext>
            </a:extLst>
          </p:cNvPr>
          <p:cNvSpPr txBox="1"/>
          <p:nvPr/>
        </p:nvSpPr>
        <p:spPr>
          <a:xfrm>
            <a:off x="81902" y="1565455"/>
            <a:ext cx="4532672" cy="4739759"/>
          </a:xfrm>
          <a:prstGeom prst="rect">
            <a:avLst/>
          </a:prstGeom>
          <a:solidFill>
            <a:schemeClr val="bg1">
              <a:alpha val="64000"/>
            </a:schemeClr>
          </a:solidFill>
          <a:ln>
            <a:solidFill>
              <a:schemeClr val="accent1">
                <a:shade val="50000"/>
              </a:schemeClr>
            </a:solidFill>
          </a:ln>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Las </a:t>
            </a:r>
            <a:r>
              <a:rPr lang="en-US" sz="2400" dirty="0" err="1">
                <a:latin typeface="Arial" panose="020B0604020202020204" pitchFamily="34" charset="0"/>
                <a:cs typeface="Arial" panose="020B0604020202020204" pitchFamily="34" charset="0"/>
              </a:rPr>
              <a:t>corrientes</a:t>
            </a:r>
            <a:r>
              <a:rPr lang="en-US" sz="2400" dirty="0">
                <a:latin typeface="Arial" panose="020B0604020202020204" pitchFamily="34" charset="0"/>
                <a:cs typeface="Arial" panose="020B0604020202020204" pitchFamily="34" charset="0"/>
              </a:rPr>
              <a:t> marinas se </a:t>
            </a:r>
            <a:r>
              <a:rPr lang="en-US" sz="2400" dirty="0" err="1">
                <a:latin typeface="Arial" panose="020B0604020202020204" pitchFamily="34" charset="0"/>
                <a:cs typeface="Arial" panose="020B0604020202020204" pitchFamily="34" charset="0"/>
              </a:rPr>
              <a:t>forman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mientras</a:t>
            </a:r>
            <a:r>
              <a:rPr lang="en-US" sz="2400" dirty="0">
                <a:latin typeface="Arial" panose="020B0604020202020204" pitchFamily="34" charset="0"/>
                <a:cs typeface="Arial" panose="020B0604020202020204" pitchFamily="34" charset="0"/>
              </a:rPr>
              <a:t> que las </a:t>
            </a:r>
            <a:r>
              <a:rPr lang="en-US" sz="2400" dirty="0" err="1">
                <a:latin typeface="Arial" panose="020B0604020202020204" pitchFamily="34" charset="0"/>
                <a:cs typeface="Arial" panose="020B0604020202020204" pitchFamily="34" charset="0"/>
              </a:rPr>
              <a:t>olas</a:t>
            </a:r>
            <a:r>
              <a:rPr lang="en-US" sz="2400" dirty="0">
                <a:latin typeface="Arial" panose="020B0604020202020204" pitchFamily="34" charset="0"/>
                <a:cs typeface="Arial" panose="020B0604020202020204" pitchFamily="34" charset="0"/>
              </a:rPr>
              <a:t> entrants </a:t>
            </a:r>
            <a:r>
              <a:rPr lang="en-US" sz="2400" dirty="0" err="1">
                <a:latin typeface="Arial" panose="020B0604020202020204" pitchFamily="34" charset="0"/>
                <a:cs typeface="Arial" panose="020B0604020202020204" pitchFamily="34" charset="0"/>
              </a:rPr>
              <a:t>empujan</a:t>
            </a:r>
            <a:r>
              <a:rPr lang="en-US" sz="2400" dirty="0">
                <a:latin typeface="Arial" panose="020B0604020202020204" pitchFamily="34" charset="0"/>
                <a:cs typeface="Arial" panose="020B0604020202020204" pitchFamily="34" charset="0"/>
              </a:rPr>
              <a:t> el agua encima de la cuesta de la playa</a:t>
            </a:r>
          </a:p>
          <a:p>
            <a:pPr marL="342900" indent="-3429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Para permanecer en equilibrio, el </a:t>
            </a:r>
            <a:r>
              <a:rPr lang="en-US" sz="2400" dirty="0" err="1">
                <a:latin typeface="Arial" panose="020B0604020202020204" pitchFamily="34" charset="0"/>
                <a:cs typeface="Arial" panose="020B0604020202020204" pitchFamily="34" charset="0"/>
              </a:rPr>
              <a:t>agua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acumulado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exceso</a:t>
            </a:r>
            <a:r>
              <a:rPr lang="en-US" sz="2400" dirty="0">
                <a:latin typeface="Arial" panose="020B0604020202020204" pitchFamily="34" charset="0"/>
                <a:cs typeface="Arial" panose="020B0604020202020204" pitchFamily="34" charset="0"/>
              </a:rPr>
              <a:t> dentro de zona de </a:t>
            </a:r>
            <a:r>
              <a:rPr lang="en-US" sz="2400" dirty="0" err="1">
                <a:latin typeface="Arial" panose="020B0604020202020204" pitchFamily="34" charset="0"/>
                <a:cs typeface="Arial" panose="020B0604020202020204" pitchFamily="34" charset="0"/>
              </a:rPr>
              <a:t>resaca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intenta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salir</a:t>
            </a:r>
            <a:r>
              <a:rPr lang="en-US" sz="2400" dirty="0">
                <a:latin typeface="Arial" panose="020B0604020202020204" pitchFamily="34" charset="0"/>
                <a:cs typeface="Arial" panose="020B0604020202020204" pitchFamily="34" charset="0"/>
              </a:rPr>
              <a:t> por la trayectoria de menos </a:t>
            </a:r>
            <a:r>
              <a:rPr lang="en-US" sz="2400" dirty="0" err="1">
                <a:latin typeface="Arial" panose="020B0604020202020204" pitchFamily="34" charset="0"/>
                <a:cs typeface="Arial" panose="020B0604020202020204" pitchFamily="34" charset="0"/>
              </a:rPr>
              <a:t>resistencia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representado</a:t>
            </a:r>
            <a:r>
              <a:rPr lang="en-US" sz="2400" dirty="0">
                <a:latin typeface="Arial" panose="020B0604020202020204" pitchFamily="34" charset="0"/>
                <a:cs typeface="Arial" panose="020B0604020202020204" pitchFamily="34" charset="0"/>
              </a:rPr>
              <a:t> por la </a:t>
            </a:r>
            <a:r>
              <a:rPr lang="en-US" sz="2400" dirty="0" err="1">
                <a:latin typeface="Arial" panose="020B0604020202020204" pitchFamily="34" charset="0"/>
                <a:cs typeface="Arial" panose="020B0604020202020204" pitchFamily="34" charset="0"/>
              </a:rPr>
              <a:t>corriente</a:t>
            </a:r>
            <a:r>
              <a:rPr lang="en-US" sz="2400" dirty="0">
                <a:latin typeface="Arial" panose="020B0604020202020204" pitchFamily="34" charset="0"/>
                <a:cs typeface="Arial" panose="020B0604020202020204" pitchFamily="34" charset="0"/>
              </a:rPr>
              <a:t> marina</a:t>
            </a:r>
            <a:endParaRPr 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6F8CF7E-5E58-495B-9D07-71B5E7205577}"/>
              </a:ext>
            </a:extLst>
          </p:cNvPr>
          <p:cNvSpPr txBox="1"/>
          <p:nvPr/>
        </p:nvSpPr>
        <p:spPr>
          <a:xfrm>
            <a:off x="4740151" y="5675039"/>
            <a:ext cx="5753099" cy="338554"/>
          </a:xfrm>
          <a:prstGeom prst="rect">
            <a:avLst/>
          </a:prstGeom>
          <a:noFill/>
        </p:spPr>
        <p:txBody>
          <a:bodyPr wrap="square" rtlCol="0">
            <a:spAutoFit/>
          </a:bodyPr>
          <a:lstStyle/>
          <a:p>
            <a:r>
              <a:rPr lang="en-US" sz="1600" dirty="0"/>
              <a:t>Foto:</a:t>
            </a:r>
            <a:r>
              <a:t> </a:t>
            </a:r>
            <a:r>
              <a:rPr lang="en-US" sz="1600" dirty="0"/>
              <a:t>NOAA</a:t>
            </a:r>
          </a:p>
        </p:txBody>
      </p:sp>
      <p:sp>
        <p:nvSpPr>
          <p:cNvPr id="4" name="Slide Number Placeholder 3"/>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6</a:t>
            </a:fld>
            <a:endParaRPr lang="en-US" b="1" dirty="0">
              <a:solidFill>
                <a:schemeClr val="tx1"/>
              </a:solidFill>
            </a:endParaRPr>
          </a:p>
        </p:txBody>
      </p:sp>
      <p:pic>
        <p:nvPicPr>
          <p:cNvPr id="32" name="Picture 31">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33"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79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788883" y="317478"/>
            <a:ext cx="10949217" cy="646331"/>
          </a:xfrm>
          <a:prstGeom prst="rect">
            <a:avLst/>
          </a:prstGeom>
          <a:noFill/>
        </p:spPr>
        <p:txBody>
          <a:bodyPr wrap="square" rtlCol="0">
            <a:spAutoFit/>
          </a:bodyPr>
          <a:lstStyle/>
          <a:p>
            <a:pPr algn="ctr"/>
            <a:r>
              <a:rPr lang="en-US" sz="36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corrientes</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marinas </a:t>
            </a:r>
            <a:r>
              <a:rPr lang="en-US" sz="36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causadas</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por </a:t>
            </a:r>
            <a:r>
              <a:rPr lang="en-US" sz="36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estructuras</a:t>
            </a:r>
            <a:endPar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DE77A53-379F-422E-8924-218A631A1785}"/>
              </a:ext>
            </a:extLst>
          </p:cNvPr>
          <p:cNvSpPr txBox="1"/>
          <p:nvPr/>
        </p:nvSpPr>
        <p:spPr>
          <a:xfrm>
            <a:off x="6195998" y="1125453"/>
            <a:ext cx="5854812" cy="2416046"/>
          </a:xfrm>
          <a:prstGeom prst="rect">
            <a:avLst/>
          </a:prstGeom>
          <a:solidFill>
            <a:schemeClr val="bg1">
              <a:alpha val="64000"/>
            </a:schemeClr>
          </a:solidFill>
          <a:ln>
            <a:solidFill>
              <a:schemeClr val="accent1">
                <a:shade val="50000"/>
              </a:schemeClr>
            </a:solidFill>
          </a:ln>
        </p:spPr>
        <p:txBody>
          <a:bodyPr wrap="squar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Las </a:t>
            </a:r>
            <a:r>
              <a:rPr lang="en-US" sz="2800" dirty="0" err="1">
                <a:latin typeface="Arial" panose="020B0604020202020204" pitchFamily="34" charset="0"/>
                <a:cs typeface="Arial" panose="020B0604020202020204" pitchFamily="34" charset="0"/>
              </a:rPr>
              <a:t>corrientes</a:t>
            </a:r>
            <a:r>
              <a:rPr lang="en-US" sz="2800" dirty="0">
                <a:latin typeface="Arial" panose="020B0604020202020204" pitchFamily="34" charset="0"/>
                <a:cs typeface="Arial" panose="020B0604020202020204" pitchFamily="34" charset="0"/>
              </a:rPr>
              <a:t> marinas se forman a menudo al lado de </a:t>
            </a:r>
            <a:r>
              <a:rPr lang="en-US" sz="2800" dirty="0" err="1">
                <a:latin typeface="Arial" panose="020B0604020202020204" pitchFamily="34" charset="0"/>
                <a:cs typeface="Arial" panose="020B0604020202020204" pitchFamily="34" charset="0"/>
              </a:rPr>
              <a:t>estructuras</a:t>
            </a:r>
            <a:r>
              <a:rPr lang="en-US" sz="2800" dirty="0">
                <a:latin typeface="Arial" panose="020B0604020202020204" pitchFamily="34" charset="0"/>
                <a:cs typeface="Arial" panose="020B0604020202020204" pitchFamily="34" charset="0"/>
              </a:rPr>
              <a:t> y </a:t>
            </a:r>
            <a:r>
              <a:rPr lang="en-US" sz="2800" dirty="0" err="1">
                <a:latin typeface="Arial" panose="020B0604020202020204" pitchFamily="34" charset="0"/>
                <a:cs typeface="Arial" panose="020B0604020202020204" pitchFamily="34" charset="0"/>
              </a:rPr>
              <a:t>pueden</a:t>
            </a:r>
            <a:r>
              <a:rPr lang="en-US" sz="2800" dirty="0">
                <a:latin typeface="Arial" panose="020B0604020202020204" pitchFamily="34" charset="0"/>
                <a:cs typeface="Arial" panose="020B0604020202020204" pitchFamily="34" charset="0"/>
              </a:rPr>
              <a:t> ser </a:t>
            </a:r>
            <a:r>
              <a:rPr lang="en-US" sz="2800" dirty="0" err="1">
                <a:latin typeface="Arial" panose="020B0604020202020204" pitchFamily="34" charset="0"/>
                <a:cs typeface="Arial" panose="020B0604020202020204" pitchFamily="34" charset="0"/>
              </a:rPr>
              <a:t>fuertes</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err="1">
                <a:latin typeface="Arial" panose="020B0604020202020204" pitchFamily="34" charset="0"/>
                <a:cs typeface="Arial" panose="020B0604020202020204" pitchFamily="34" charset="0"/>
              </a:rPr>
              <a:t>Manténgase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despejado</a:t>
            </a:r>
            <a:r>
              <a:rPr lang="en-US" sz="2800" dirty="0">
                <a:latin typeface="Arial" panose="020B0604020202020204" pitchFamily="34" charset="0"/>
                <a:cs typeface="Arial" panose="020B0604020202020204" pitchFamily="34" charset="0"/>
              </a:rPr>
              <a:t> de estructuras</a:t>
            </a:r>
            <a:endParaRPr lang="en-US"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FEE2FCF-BF79-4E04-8E5D-37EC008328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11" y="1754726"/>
            <a:ext cx="5522794" cy="3805747"/>
          </a:xfrm>
          <a:prstGeom prst="rect">
            <a:avLst/>
          </a:prstGeom>
        </p:spPr>
      </p:pic>
      <p:sp>
        <p:nvSpPr>
          <p:cNvPr id="5" name="TextBox 4">
            <a:extLst>
              <a:ext uri="{FF2B5EF4-FFF2-40B4-BE49-F238E27FC236}">
                <a16:creationId xmlns:a16="http://schemas.microsoft.com/office/drawing/2014/main" id="{855E91F4-B6FC-4888-A826-EBC23B5E3EE1}"/>
              </a:ext>
            </a:extLst>
          </p:cNvPr>
          <p:cNvSpPr txBox="1"/>
          <p:nvPr/>
        </p:nvSpPr>
        <p:spPr>
          <a:xfrm>
            <a:off x="473211" y="5604613"/>
            <a:ext cx="4608394" cy="369332"/>
          </a:xfrm>
          <a:prstGeom prst="rect">
            <a:avLst/>
          </a:prstGeom>
          <a:noFill/>
        </p:spPr>
        <p:txBody>
          <a:bodyPr wrap="square" rtlCol="0">
            <a:spAutoFit/>
          </a:bodyPr>
          <a:lstStyle/>
          <a:p>
            <a:r>
              <a:rPr lang="en-US" sz="1600" dirty="0"/>
              <a:t>Foto:</a:t>
            </a:r>
            <a:r>
              <a:rPr dirty="0"/>
              <a:t> </a:t>
            </a:r>
            <a:r>
              <a:rPr lang="en-US" sz="1600" dirty="0"/>
              <a:t>Stevens Institute of Technology – New Jersey</a:t>
            </a:r>
          </a:p>
        </p:txBody>
      </p:sp>
      <p:sp>
        <p:nvSpPr>
          <p:cNvPr id="6" name="Freeform: Shape 5">
            <a:extLst>
              <a:ext uri="{FF2B5EF4-FFF2-40B4-BE49-F238E27FC236}">
                <a16:creationId xmlns:a16="http://schemas.microsoft.com/office/drawing/2014/main" id="{A645B3F1-021B-43C3-92AB-FDC500696735}"/>
              </a:ext>
            </a:extLst>
          </p:cNvPr>
          <p:cNvSpPr/>
          <p:nvPr/>
        </p:nvSpPr>
        <p:spPr>
          <a:xfrm rot="671709">
            <a:off x="2115403" y="3429000"/>
            <a:ext cx="719620" cy="723900"/>
          </a:xfrm>
          <a:custGeom>
            <a:avLst/>
            <a:gdLst>
              <a:gd name="connsiteX0" fmla="*/ 0 w 719620"/>
              <a:gd name="connsiteY0" fmla="*/ 895350 h 895350"/>
              <a:gd name="connsiteX1" fmla="*/ 666750 w 719620"/>
              <a:gd name="connsiteY1" fmla="*/ 476250 h 895350"/>
              <a:gd name="connsiteX2" fmla="*/ 628650 w 719620"/>
              <a:gd name="connsiteY2" fmla="*/ 0 h 895350"/>
            </a:gdLst>
            <a:ahLst/>
            <a:cxnLst>
              <a:cxn ang="0">
                <a:pos x="connsiteX0" y="connsiteY0"/>
              </a:cxn>
              <a:cxn ang="0">
                <a:pos x="connsiteX1" y="connsiteY1"/>
              </a:cxn>
              <a:cxn ang="0">
                <a:pos x="connsiteX2" y="connsiteY2"/>
              </a:cxn>
            </a:cxnLst>
            <a:rect l="l" t="t" r="r" b="b"/>
            <a:pathLst>
              <a:path w="719620" h="895350">
                <a:moveTo>
                  <a:pt x="0" y="895350"/>
                </a:moveTo>
                <a:cubicBezTo>
                  <a:pt x="280987" y="760412"/>
                  <a:pt x="561975" y="625475"/>
                  <a:pt x="666750" y="476250"/>
                </a:cubicBezTo>
                <a:cubicBezTo>
                  <a:pt x="771525" y="327025"/>
                  <a:pt x="700087" y="163512"/>
                  <a:pt x="628650" y="0"/>
                </a:cubicBezTo>
              </a:path>
            </a:pathLst>
          </a:custGeom>
          <a:noFill/>
          <a:ln w="50800">
            <a:solidFill>
              <a:srgbClr val="FFFF00"/>
            </a:solidFill>
            <a:headEnd type="none"/>
            <a:tailEnd type="stealth"/>
          </a:ln>
          <a:effectLst>
            <a:outerShdw blurRad="50800" dist="50800" dir="5400000" sx="4000" sy="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F5F97B5-3266-4B54-B811-DF1A9CB05CD5}"/>
              </a:ext>
            </a:extLst>
          </p:cNvPr>
          <p:cNvSpPr/>
          <p:nvPr/>
        </p:nvSpPr>
        <p:spPr>
          <a:xfrm rot="797516">
            <a:off x="3238506" y="3563136"/>
            <a:ext cx="552450" cy="533400"/>
          </a:xfrm>
          <a:custGeom>
            <a:avLst/>
            <a:gdLst>
              <a:gd name="connsiteX0" fmla="*/ 552450 w 552450"/>
              <a:gd name="connsiteY0" fmla="*/ 723900 h 723900"/>
              <a:gd name="connsiteX1" fmla="*/ 457200 w 552450"/>
              <a:gd name="connsiteY1" fmla="*/ 304800 h 723900"/>
              <a:gd name="connsiteX2" fmla="*/ 0 w 552450"/>
              <a:gd name="connsiteY2" fmla="*/ 0 h 723900"/>
            </a:gdLst>
            <a:ahLst/>
            <a:cxnLst>
              <a:cxn ang="0">
                <a:pos x="connsiteX0" y="connsiteY0"/>
              </a:cxn>
              <a:cxn ang="0">
                <a:pos x="connsiteX1" y="connsiteY1"/>
              </a:cxn>
              <a:cxn ang="0">
                <a:pos x="connsiteX2" y="connsiteY2"/>
              </a:cxn>
            </a:cxnLst>
            <a:rect l="l" t="t" r="r" b="b"/>
            <a:pathLst>
              <a:path w="552450" h="723900">
                <a:moveTo>
                  <a:pt x="552450" y="723900"/>
                </a:moveTo>
                <a:cubicBezTo>
                  <a:pt x="550862" y="574675"/>
                  <a:pt x="549275" y="425450"/>
                  <a:pt x="457200" y="304800"/>
                </a:cubicBezTo>
                <a:cubicBezTo>
                  <a:pt x="365125" y="184150"/>
                  <a:pt x="182562" y="92075"/>
                  <a:pt x="0" y="0"/>
                </a:cubicBezTo>
              </a:path>
            </a:pathLst>
          </a:custGeom>
          <a:noFill/>
          <a:ln w="50800">
            <a:solidFill>
              <a:srgbClr val="FFFF00"/>
            </a:solidFill>
            <a:tailEnd type="stealth"/>
          </a:ln>
          <a:effectLst>
            <a:outerShdw blurRad="50800" dist="50800" dir="5400000" sx="4000" sy="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7</a:t>
            </a:fld>
            <a:endParaRPr lang="en-US" b="1" dirty="0">
              <a:solidFill>
                <a:schemeClr val="tx1"/>
              </a:solidFill>
            </a:endParaRPr>
          </a:p>
        </p:txBody>
      </p:sp>
      <p:pic>
        <p:nvPicPr>
          <p:cNvPr id="9" name="Picture 8" descr="A group of people on a beach&#10;&#10;Description automatically generated">
            <a:extLst>
              <a:ext uri="{FF2B5EF4-FFF2-40B4-BE49-F238E27FC236}">
                <a16:creationId xmlns:a16="http://schemas.microsoft.com/office/drawing/2014/main" id="{F79ED33E-00AD-4D9E-AF1C-C6E7AA4CF4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1751" y="3652749"/>
            <a:ext cx="4354591" cy="3037013"/>
          </a:xfrm>
          <a:prstGeom prst="rect">
            <a:avLst/>
          </a:prstGeom>
        </p:spPr>
      </p:pic>
      <p:sp>
        <p:nvSpPr>
          <p:cNvPr id="10" name="TextBox 9">
            <a:extLst>
              <a:ext uri="{FF2B5EF4-FFF2-40B4-BE49-F238E27FC236}">
                <a16:creationId xmlns:a16="http://schemas.microsoft.com/office/drawing/2014/main" id="{1CB83C2A-5AFC-47EF-AFD5-071A6096E2E8}"/>
              </a:ext>
            </a:extLst>
          </p:cNvPr>
          <p:cNvSpPr txBox="1"/>
          <p:nvPr/>
        </p:nvSpPr>
        <p:spPr>
          <a:xfrm>
            <a:off x="6791751" y="6092950"/>
            <a:ext cx="4087511" cy="646331"/>
          </a:xfrm>
          <a:prstGeom prst="rect">
            <a:avLst/>
          </a:prstGeom>
          <a:noFill/>
        </p:spPr>
        <p:txBody>
          <a:bodyPr wrap="square" rtlCol="0">
            <a:spAutoFit/>
          </a:bodyPr>
          <a:lstStyle/>
          <a:p>
            <a:r>
              <a:rPr lang="en-US" sz="1600" dirty="0"/>
              <a:t>Foto:</a:t>
            </a:r>
            <a:r>
              <a:rPr dirty="0"/>
              <a:t> </a:t>
            </a:r>
            <a:r>
              <a:rPr lang="en-US" sz="1600" dirty="0"/>
              <a:t>Embarcadero del placer, Galveston, TEJAS (patrulla de </a:t>
            </a:r>
            <a:r>
              <a:rPr dirty="0"/>
              <a:t>la </a:t>
            </a:r>
            <a:r>
              <a:rPr lang="en-US" sz="1600" dirty="0"/>
              <a:t>playa de Galveston TEJAS)</a:t>
            </a:r>
          </a:p>
        </p:txBody>
      </p:sp>
      <p:sp>
        <p:nvSpPr>
          <p:cNvPr id="17" name="Freeform: Shape 16">
            <a:extLst>
              <a:ext uri="{FF2B5EF4-FFF2-40B4-BE49-F238E27FC236}">
                <a16:creationId xmlns:a16="http://schemas.microsoft.com/office/drawing/2014/main" id="{6DA096B5-2AD4-417C-A924-EF9BCC8CD316}"/>
              </a:ext>
            </a:extLst>
          </p:cNvPr>
          <p:cNvSpPr/>
          <p:nvPr/>
        </p:nvSpPr>
        <p:spPr>
          <a:xfrm>
            <a:off x="8496300" y="5619750"/>
            <a:ext cx="491736" cy="361950"/>
          </a:xfrm>
          <a:custGeom>
            <a:avLst/>
            <a:gdLst>
              <a:gd name="connsiteX0" fmla="*/ 0 w 491736"/>
              <a:gd name="connsiteY0" fmla="*/ 361950 h 361950"/>
              <a:gd name="connsiteX1" fmla="*/ 438150 w 491736"/>
              <a:gd name="connsiteY1" fmla="*/ 304800 h 361950"/>
              <a:gd name="connsiteX2" fmla="*/ 457200 w 491736"/>
              <a:gd name="connsiteY2" fmla="*/ 152400 h 361950"/>
              <a:gd name="connsiteX3" fmla="*/ 190500 w 491736"/>
              <a:gd name="connsiteY3" fmla="*/ 0 h 361950"/>
            </a:gdLst>
            <a:ahLst/>
            <a:cxnLst>
              <a:cxn ang="0">
                <a:pos x="connsiteX0" y="connsiteY0"/>
              </a:cxn>
              <a:cxn ang="0">
                <a:pos x="connsiteX1" y="connsiteY1"/>
              </a:cxn>
              <a:cxn ang="0">
                <a:pos x="connsiteX2" y="connsiteY2"/>
              </a:cxn>
              <a:cxn ang="0">
                <a:pos x="connsiteX3" y="connsiteY3"/>
              </a:cxn>
            </a:cxnLst>
            <a:rect l="l" t="t" r="r" b="b"/>
            <a:pathLst>
              <a:path w="491736" h="361950">
                <a:moveTo>
                  <a:pt x="0" y="361950"/>
                </a:moveTo>
                <a:cubicBezTo>
                  <a:pt x="180975" y="350837"/>
                  <a:pt x="361950" y="339725"/>
                  <a:pt x="438150" y="304800"/>
                </a:cubicBezTo>
                <a:cubicBezTo>
                  <a:pt x="514350" y="269875"/>
                  <a:pt x="498475" y="203200"/>
                  <a:pt x="457200" y="152400"/>
                </a:cubicBezTo>
                <a:cubicBezTo>
                  <a:pt x="415925" y="101600"/>
                  <a:pt x="303212" y="50800"/>
                  <a:pt x="190500" y="0"/>
                </a:cubicBezTo>
              </a:path>
            </a:pathLst>
          </a:custGeom>
          <a:noFill/>
          <a:ln w="25400">
            <a:solidFill>
              <a:srgbClr val="FFFF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05F14B6-B249-447E-BC02-246D4922F90A}"/>
              </a:ext>
            </a:extLst>
          </p:cNvPr>
          <p:cNvSpPr/>
          <p:nvPr/>
        </p:nvSpPr>
        <p:spPr>
          <a:xfrm>
            <a:off x="9182100" y="5657850"/>
            <a:ext cx="458109" cy="342900"/>
          </a:xfrm>
          <a:custGeom>
            <a:avLst/>
            <a:gdLst>
              <a:gd name="connsiteX0" fmla="*/ 266700 w 458109"/>
              <a:gd name="connsiteY0" fmla="*/ 342900 h 342900"/>
              <a:gd name="connsiteX1" fmla="*/ 457200 w 458109"/>
              <a:gd name="connsiteY1" fmla="*/ 228600 h 342900"/>
              <a:gd name="connsiteX2" fmla="*/ 323850 w 458109"/>
              <a:gd name="connsiteY2" fmla="*/ 95250 h 342900"/>
              <a:gd name="connsiteX3" fmla="*/ 0 w 458109"/>
              <a:gd name="connsiteY3" fmla="*/ 0 h 342900"/>
            </a:gdLst>
            <a:ahLst/>
            <a:cxnLst>
              <a:cxn ang="0">
                <a:pos x="connsiteX0" y="connsiteY0"/>
              </a:cxn>
              <a:cxn ang="0">
                <a:pos x="connsiteX1" y="connsiteY1"/>
              </a:cxn>
              <a:cxn ang="0">
                <a:pos x="connsiteX2" y="connsiteY2"/>
              </a:cxn>
              <a:cxn ang="0">
                <a:pos x="connsiteX3" y="connsiteY3"/>
              </a:cxn>
            </a:cxnLst>
            <a:rect l="l" t="t" r="r" b="b"/>
            <a:pathLst>
              <a:path w="458109" h="342900">
                <a:moveTo>
                  <a:pt x="266700" y="342900"/>
                </a:moveTo>
                <a:cubicBezTo>
                  <a:pt x="357187" y="306387"/>
                  <a:pt x="447675" y="269875"/>
                  <a:pt x="457200" y="228600"/>
                </a:cubicBezTo>
                <a:cubicBezTo>
                  <a:pt x="466725" y="187325"/>
                  <a:pt x="400050" y="133350"/>
                  <a:pt x="323850" y="95250"/>
                </a:cubicBezTo>
                <a:cubicBezTo>
                  <a:pt x="247650" y="57150"/>
                  <a:pt x="123825" y="28575"/>
                  <a:pt x="0" y="0"/>
                </a:cubicBezTo>
              </a:path>
            </a:pathLst>
          </a:custGeom>
          <a:noFill/>
          <a:ln w="25400">
            <a:solidFill>
              <a:srgbClr val="FFFF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D24D70E-26D9-4EB8-8A12-7861F6C7D46F}"/>
              </a:ext>
            </a:extLst>
          </p:cNvPr>
          <p:cNvPicPr>
            <a:picLocks noChangeAspect="1"/>
          </p:cNvPicPr>
          <p:nvPr/>
        </p:nvPicPr>
        <p:blipFill>
          <a:blip r:embed="rId6"/>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9"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8" descr="Image result for high resolution noaa lo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10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B0CD41-6FB6-4B8D-A6A0-0390B4DB6D14}"/>
              </a:ext>
            </a:extLst>
          </p:cNvPr>
          <p:cNvPicPr>
            <a:picLocks noChangeAspect="1"/>
          </p:cNvPicPr>
          <p:nvPr/>
        </p:nvPicPr>
        <p:blipFill>
          <a:blip r:embed="rId4"/>
          <a:stretch>
            <a:fillRect/>
          </a:stretch>
        </p:blipFill>
        <p:spPr>
          <a:xfrm>
            <a:off x="233834" y="1716165"/>
            <a:ext cx="5934590" cy="3818305"/>
          </a:xfrm>
          <a:prstGeom prst="rect">
            <a:avLst/>
          </a:prstGeom>
        </p:spPr>
      </p:pic>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038472" y="311556"/>
            <a:ext cx="12537827"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¿Porqué son </a:t>
            </a:r>
            <a:r>
              <a:rPr lang="en-US" sz="3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peligrosas</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las </a:t>
            </a:r>
            <a:r>
              <a:rPr lang="en-US" sz="3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corrientes</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marinas?</a:t>
            </a:r>
          </a:p>
        </p:txBody>
      </p:sp>
      <p:sp>
        <p:nvSpPr>
          <p:cNvPr id="7" name="TextBox 6">
            <a:extLst>
              <a:ext uri="{FF2B5EF4-FFF2-40B4-BE49-F238E27FC236}">
                <a16:creationId xmlns:a16="http://schemas.microsoft.com/office/drawing/2014/main" id="{2C01AD12-74F1-4BC8-B2F6-AD605B40EF43}"/>
              </a:ext>
            </a:extLst>
          </p:cNvPr>
          <p:cNvSpPr txBox="1"/>
          <p:nvPr/>
        </p:nvSpPr>
        <p:spPr>
          <a:xfrm>
            <a:off x="152807" y="5575475"/>
            <a:ext cx="6271139" cy="369332"/>
          </a:xfrm>
          <a:prstGeom prst="rect">
            <a:avLst/>
          </a:prstGeom>
          <a:noFill/>
        </p:spPr>
        <p:txBody>
          <a:bodyPr wrap="square" rtlCol="0">
            <a:spAutoFit/>
          </a:bodyPr>
          <a:lstStyle/>
          <a:p>
            <a:r>
              <a:rPr lang="en-US" sz="1600" dirty="0"/>
              <a:t>Foto:</a:t>
            </a:r>
            <a:r>
              <a:rPr dirty="0"/>
              <a:t> </a:t>
            </a:r>
            <a:r>
              <a:rPr lang="en-US" sz="1600" dirty="0"/>
              <a:t>Chris Brewster</a:t>
            </a:r>
            <a:r>
              <a:rPr dirty="0"/>
              <a:t> </a:t>
            </a:r>
            <a:r>
              <a:rPr lang="en-US" sz="1600" dirty="0"/>
              <a:t>–</a:t>
            </a:r>
            <a:r>
              <a:rPr dirty="0"/>
              <a:t> </a:t>
            </a:r>
            <a:r>
              <a:rPr lang="en-US" sz="1600" dirty="0"/>
              <a:t>Blacks Beach, San Diego, CA 9 de febrero de 2012</a:t>
            </a:r>
          </a:p>
        </p:txBody>
      </p:sp>
      <p:sp>
        <p:nvSpPr>
          <p:cNvPr id="9" name="TextBox 8">
            <a:extLst>
              <a:ext uri="{FF2B5EF4-FFF2-40B4-BE49-F238E27FC236}">
                <a16:creationId xmlns:a16="http://schemas.microsoft.com/office/drawing/2014/main" id="{C0711C56-AC27-46AD-84C5-21EBBA3CB180}"/>
              </a:ext>
            </a:extLst>
          </p:cNvPr>
          <p:cNvSpPr txBox="1"/>
          <p:nvPr/>
        </p:nvSpPr>
        <p:spPr>
          <a:xfrm>
            <a:off x="6339629" y="1550617"/>
            <a:ext cx="5618537" cy="4832092"/>
          </a:xfrm>
          <a:prstGeom prst="rect">
            <a:avLst/>
          </a:prstGeom>
          <a:solidFill>
            <a:schemeClr val="bg1">
              <a:alpha val="64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Las </a:t>
            </a:r>
            <a:r>
              <a:rPr lang="en-US" sz="2400" dirty="0" err="1">
                <a:latin typeface="Arial" panose="020B0604020202020204" pitchFamily="34" charset="0"/>
                <a:cs typeface="Arial" panose="020B0604020202020204" pitchFamily="34" charset="0"/>
              </a:rPr>
              <a:t>corrientes</a:t>
            </a:r>
            <a:r>
              <a:rPr lang="en-US" sz="2400" dirty="0">
                <a:latin typeface="Arial" panose="020B0604020202020204" pitchFamily="34" charset="0"/>
                <a:cs typeface="Arial" panose="020B0604020202020204" pitchFamily="34" charset="0"/>
              </a:rPr>
              <a:t> marinas </a:t>
            </a:r>
            <a:r>
              <a:rPr lang="en-US" sz="2400" dirty="0" err="1">
                <a:latin typeface="Arial" panose="020B0604020202020204" pitchFamily="34" charset="0"/>
                <a:cs typeface="Arial" panose="020B0604020202020204" pitchFamily="34" charset="0"/>
              </a:rPr>
              <a:t>arrastran</a:t>
            </a:r>
            <a:r>
              <a:rPr lang="en-US" sz="2400" dirty="0">
                <a:latin typeface="Arial" panose="020B0604020202020204" pitchFamily="34" charset="0"/>
                <a:cs typeface="Arial" panose="020B0604020202020204" pitchFamily="34" charset="0"/>
              </a:rPr>
              <a:t> a la </a:t>
            </a:r>
            <a:r>
              <a:rPr lang="en-US" sz="2400" dirty="0" err="1">
                <a:latin typeface="Arial" panose="020B0604020202020204" pitchFamily="34" charset="0"/>
                <a:cs typeface="Arial" panose="020B0604020202020204" pitchFamily="34" charset="0"/>
              </a:rPr>
              <a:t>gente</a:t>
            </a:r>
            <a:r>
              <a:rPr lang="en-US" sz="2400" dirty="0">
                <a:latin typeface="Arial" panose="020B0604020202020204" pitchFamily="34" charset="0"/>
                <a:cs typeface="Arial" panose="020B0604020202020204" pitchFamily="34" charset="0"/>
              </a:rPr>
              <a:t> lejos de la orilla</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Son </a:t>
            </a:r>
            <a:r>
              <a:rPr lang="en-US" sz="2400" dirty="0" err="1">
                <a:latin typeface="Arial" panose="020B0604020202020204" pitchFamily="34" charset="0"/>
                <a:cs typeface="Arial" panose="020B0604020202020204" pitchFamily="34" charset="0"/>
              </a:rPr>
              <a:t>frecuentemente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difíciles</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identificar</a:t>
            </a:r>
            <a:r>
              <a:rPr lang="en-US" sz="2400" dirty="0">
                <a:latin typeface="Arial" panose="020B0604020202020204" pitchFamily="34" charset="0"/>
                <a:cs typeface="Arial" panose="020B0604020202020204" pitchFamily="34" charset="0"/>
              </a:rPr>
              <a:t> y no todo el </a:t>
            </a:r>
            <a:r>
              <a:rPr lang="en-US" sz="2400" dirty="0" err="1">
                <a:latin typeface="Arial" panose="020B0604020202020204" pitchFamily="34" charset="0"/>
                <a:cs typeface="Arial" panose="020B0604020202020204" pitchFamily="34" charset="0"/>
              </a:rPr>
              <a:t>mundo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conoce</a:t>
            </a:r>
            <a:r>
              <a:rPr lang="en-US" sz="2400" dirty="0">
                <a:latin typeface="Arial" panose="020B0604020202020204" pitchFamily="34" charset="0"/>
                <a:cs typeface="Arial" panose="020B0604020202020204" pitchFamily="34" charset="0"/>
              </a:rPr>
              <a:t> los </a:t>
            </a:r>
            <a:r>
              <a:rPr lang="en-US" sz="2400" dirty="0" err="1">
                <a:latin typeface="Arial" panose="020B0604020202020204" pitchFamily="34" charset="0"/>
                <a:cs typeface="Arial" panose="020B0604020202020204" pitchFamily="34" charset="0"/>
              </a:rPr>
              <a:t>peligros</a:t>
            </a:r>
            <a:r>
              <a:rPr lang="en-US" sz="2400" dirty="0">
                <a:latin typeface="Arial" panose="020B0604020202020204" pitchFamily="34" charset="0"/>
                <a:cs typeface="Arial" panose="020B0604020202020204" pitchFamily="34" charset="0"/>
              </a:rPr>
              <a:t> que </a:t>
            </a:r>
            <a:r>
              <a:rPr lang="en-US" sz="2400" dirty="0" err="1">
                <a:latin typeface="Arial" panose="020B0604020202020204" pitchFamily="34" charset="0"/>
                <a:cs typeface="Arial" panose="020B0604020202020204" pitchFamily="34" charset="0"/>
              </a:rPr>
              <a:t>representan</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Los </a:t>
            </a:r>
            <a:r>
              <a:rPr lang="en-US" sz="2400" dirty="0" err="1">
                <a:latin typeface="Arial" panose="020B0604020202020204" pitchFamily="34" charset="0"/>
                <a:cs typeface="Arial" panose="020B0604020202020204" pitchFamily="34" charset="0"/>
              </a:rPr>
              <a:t>peores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episodios</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corrientes</a:t>
            </a:r>
            <a:r>
              <a:rPr lang="en-US" sz="2400" dirty="0">
                <a:latin typeface="Arial" panose="020B0604020202020204" pitchFamily="34" charset="0"/>
                <a:cs typeface="Arial" panose="020B0604020202020204" pitchFamily="34" charset="0"/>
              </a:rPr>
              <a:t> marinas </a:t>
            </a:r>
            <a:r>
              <a:rPr lang="en-US" sz="2400" dirty="0" err="1">
                <a:latin typeface="Arial" panose="020B0604020202020204" pitchFamily="34" charset="0"/>
                <a:cs typeface="Arial" panose="020B0604020202020204" pitchFamily="34" charset="0"/>
              </a:rPr>
              <a:t>ocurren</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veces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cuando</a:t>
            </a:r>
            <a:r>
              <a:rPr lang="en-US" sz="2400" dirty="0">
                <a:latin typeface="Arial" panose="020B0604020202020204" pitchFamily="34" charset="0"/>
                <a:cs typeface="Arial" panose="020B0604020202020204" pitchFamily="34" charset="0"/>
              </a:rPr>
              <a:t> hay </a:t>
            </a:r>
            <a:r>
              <a:rPr lang="en-US" sz="2400" dirty="0" err="1">
                <a:latin typeface="Arial" panose="020B0604020202020204" pitchFamily="34" charset="0"/>
                <a:cs typeface="Arial" panose="020B0604020202020204" pitchFamily="34" charset="0"/>
              </a:rPr>
              <a:t>buen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tiempo</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La </a:t>
            </a:r>
            <a:r>
              <a:rPr lang="en-US" sz="2400" dirty="0" err="1">
                <a:latin typeface="Arial" panose="020B0604020202020204" pitchFamily="34" charset="0"/>
                <a:cs typeface="Arial" panose="020B0604020202020204" pitchFamily="34" charset="0"/>
              </a:rPr>
              <a:t>gente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intentan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nadar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directamente</a:t>
            </a:r>
            <a:r>
              <a:rPr lang="en-US" sz="2400"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en</a:t>
            </a:r>
            <a:r>
              <a:rPr lang="en-US" sz="2400" b="1" i="1" dirty="0">
                <a:latin typeface="Arial" panose="020B0604020202020204" pitchFamily="34" charset="0"/>
                <a:cs typeface="Arial" panose="020B0604020202020204" pitchFamily="34" charset="0"/>
              </a:rPr>
              <a:t> contra </a:t>
            </a:r>
            <a:r>
              <a:rPr lang="en-US" sz="2400" dirty="0">
                <a:latin typeface="Arial" panose="020B0604020202020204" pitchFamily="34" charset="0"/>
                <a:cs typeface="Arial" panose="020B0604020202020204" pitchFamily="34" charset="0"/>
              </a:rPr>
              <a:t>de la </a:t>
            </a:r>
            <a:r>
              <a:rPr lang="en-US" sz="2400" dirty="0" err="1">
                <a:latin typeface="Arial" panose="020B0604020202020204" pitchFamily="34" charset="0"/>
                <a:cs typeface="Arial" panose="020B0604020202020204" pitchFamily="34" charset="0"/>
              </a:rPr>
              <a:t>corriente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vez</a:t>
            </a:r>
            <a:r>
              <a:rPr lang="en-US" sz="2400" dirty="0">
                <a:latin typeface="Arial" panose="020B0604020202020204" pitchFamily="34" charset="0"/>
                <a:cs typeface="Arial" panose="020B0604020202020204" pitchFamily="34" charset="0"/>
              </a:rPr>
              <a:t> de </a:t>
            </a:r>
            <a:r>
              <a:rPr lang="en-US" sz="2400" b="1" i="1" dirty="0" err="1">
                <a:latin typeface="Arial" panose="020B0604020202020204" pitchFamily="34" charset="0"/>
                <a:cs typeface="Arial" panose="020B0604020202020204" pitchFamily="34" charset="0"/>
              </a:rPr>
              <a:t>salir</a:t>
            </a:r>
            <a:r>
              <a:rPr lang="en-US" sz="2400" dirty="0">
                <a:latin typeface="Arial" panose="020B0604020202020204" pitchFamily="34" charset="0"/>
                <a:cs typeface="Arial" panose="020B0604020202020204" pitchFamily="34" charset="0"/>
              </a:rPr>
              <a:t> de la </a:t>
            </a:r>
            <a:r>
              <a:rPr lang="en-US" sz="2400" dirty="0" err="1">
                <a:latin typeface="Arial" panose="020B0604020202020204" pitchFamily="34" charset="0"/>
                <a:cs typeface="Arial" panose="020B0604020202020204" pitchFamily="34" charset="0"/>
              </a:rPr>
              <a:t>corriente</a:t>
            </a:r>
            <a:endParaRPr lang="en-US" sz="2400"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A1FB89BF-D9EC-450F-AD08-571B734C3962}"/>
              </a:ext>
            </a:extLst>
          </p:cNvPr>
          <p:cNvSpPr/>
          <p:nvPr/>
        </p:nvSpPr>
        <p:spPr>
          <a:xfrm>
            <a:off x="1396093" y="5076241"/>
            <a:ext cx="457200" cy="486370"/>
          </a:xfrm>
          <a:prstGeom prst="ellipse">
            <a:avLst/>
          </a:prstGeom>
          <a:noFill/>
          <a:ln w="444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8</a:t>
            </a:fld>
            <a:endParaRPr lang="en-US" b="1" dirty="0">
              <a:solidFill>
                <a:schemeClr val="tx1"/>
              </a:solidFill>
            </a:endParaRPr>
          </a:p>
        </p:txBody>
      </p:sp>
      <p:pic>
        <p:nvPicPr>
          <p:cNvPr id="12" name="Picture 11">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5"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69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4F4B6E-CAF7-4FB8-9C26-11AF5CEA2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5" y="1566429"/>
            <a:ext cx="6858000" cy="4572000"/>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2330338" y="261029"/>
            <a:ext cx="9754089" cy="707886"/>
          </a:xfrm>
          <a:prstGeom prst="rect">
            <a:avLst/>
          </a:prstGeom>
          <a:noFill/>
        </p:spPr>
        <p:txBody>
          <a:bodyPr wrap="square" rtlCol="0">
            <a:spAutoFit/>
          </a:bodyPr>
          <a:lstStyle/>
          <a:p>
            <a:pPr algn="ct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Cómo</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identificar</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una </a:t>
            </a:r>
            <a:r>
              <a:rPr 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corriente</a:t>
            </a: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marina</a:t>
            </a:r>
          </a:p>
        </p:txBody>
      </p:sp>
      <p:sp>
        <p:nvSpPr>
          <p:cNvPr id="4" name="TextBox 3">
            <a:extLst>
              <a:ext uri="{FF2B5EF4-FFF2-40B4-BE49-F238E27FC236}">
                <a16:creationId xmlns:a16="http://schemas.microsoft.com/office/drawing/2014/main" id="{370C1417-237E-4523-A33B-706F17644F3B}"/>
              </a:ext>
            </a:extLst>
          </p:cNvPr>
          <p:cNvSpPr txBox="1"/>
          <p:nvPr/>
        </p:nvSpPr>
        <p:spPr>
          <a:xfrm>
            <a:off x="7114084" y="1774937"/>
            <a:ext cx="4970344" cy="4154984"/>
          </a:xfrm>
          <a:prstGeom prst="rect">
            <a:avLst/>
          </a:prstGeom>
          <a:solidFill>
            <a:srgbClr val="FFFFFF">
              <a:alpha val="64000"/>
            </a:srgbClr>
          </a:solidFill>
          <a:ln>
            <a:solidFill>
              <a:schemeClr val="tx1"/>
            </a:solidFill>
          </a:ln>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Una </a:t>
            </a:r>
            <a:r>
              <a:rPr lang="en-US" sz="2400" dirty="0" err="1">
                <a:latin typeface="Arial" panose="020B0604020202020204" pitchFamily="34" charset="0"/>
                <a:cs typeface="Arial" panose="020B0604020202020204" pitchFamily="34" charset="0"/>
              </a:rPr>
              <a:t>brecha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estrecha</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agua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oscura</a:t>
            </a:r>
            <a:r>
              <a:rPr lang="en-US" sz="2400" dirty="0">
                <a:latin typeface="Arial" panose="020B0604020202020204" pitchFamily="34" charset="0"/>
                <a:cs typeface="Arial" panose="020B0604020202020204" pitchFamily="34" charset="0"/>
              </a:rPr>
              <a:t> y </a:t>
            </a:r>
            <a:r>
              <a:rPr lang="en-US" sz="2400" dirty="0" err="1">
                <a:latin typeface="Arial" panose="020B0604020202020204" pitchFamily="34" charset="0"/>
                <a:cs typeface="Arial" panose="020B0604020202020204" pitchFamily="34" charset="0"/>
              </a:rPr>
              <a:t>tranquila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ubicada</a:t>
            </a:r>
            <a:r>
              <a:rPr lang="en-US" sz="2400" dirty="0">
                <a:latin typeface="Arial" panose="020B0604020202020204" pitchFamily="34" charset="0"/>
                <a:cs typeface="Arial" panose="020B0604020202020204" pitchFamily="34" charset="0"/>
              </a:rPr>
              <a:t> entre </a:t>
            </a:r>
            <a:r>
              <a:rPr lang="en-US" sz="2400" dirty="0" err="1">
                <a:latin typeface="Arial" panose="020B0604020202020204" pitchFamily="34" charset="0"/>
                <a:cs typeface="Arial" panose="020B0604020202020204" pitchFamily="34" charset="0"/>
              </a:rPr>
              <a:t>áreas</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olas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rompientes</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espuma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blanca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encima</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Un canal de </a:t>
            </a:r>
            <a:r>
              <a:rPr lang="en-US" sz="2400" dirty="0" err="1">
                <a:latin typeface="Arial" panose="020B0604020202020204" pitchFamily="34" charset="0"/>
                <a:cs typeface="Arial" panose="020B0604020202020204" pitchFamily="34" charset="0"/>
              </a:rPr>
              <a:t>agua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agitada</a:t>
            </a:r>
            <a:r>
              <a:rPr lang="en-US" sz="2400" dirty="0">
                <a:latin typeface="Arial" panose="020B0604020202020204" pitchFamily="34" charset="0"/>
                <a:cs typeface="Arial" panose="020B0604020202020204" pitchFamily="34" charset="0"/>
              </a:rPr>
              <a:t> y </a:t>
            </a:r>
            <a:r>
              <a:rPr lang="en-US" sz="2400" dirty="0" err="1">
                <a:latin typeface="Arial" panose="020B0604020202020204" pitchFamily="34" charset="0"/>
                <a:cs typeface="Arial" panose="020B0604020202020204" pitchFamily="34" charset="0"/>
              </a:rPr>
              <a:t>picada</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Una diferencia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el color del </a:t>
            </a:r>
            <a:r>
              <a:rPr lang="en-US" sz="2400" dirty="0" err="1">
                <a:latin typeface="Arial" panose="020B0604020202020204" pitchFamily="34" charset="0"/>
                <a:cs typeface="Arial" panose="020B0604020202020204" pitchFamily="34" charset="0"/>
              </a:rPr>
              <a:t>agua</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Una </a:t>
            </a:r>
            <a:r>
              <a:rPr lang="en-US" sz="2400" dirty="0" err="1">
                <a:latin typeface="Arial" panose="020B0604020202020204" pitchFamily="34" charset="0"/>
                <a:cs typeface="Arial" panose="020B0604020202020204" pitchFamily="34" charset="0"/>
              </a:rPr>
              <a:t>línea</a:t>
            </a:r>
            <a:r>
              <a:rPr lang="en-US" sz="2400" dirty="0">
                <a:latin typeface="Arial" panose="020B0604020202020204" pitchFamily="34" charset="0"/>
                <a:cs typeface="Arial" panose="020B0604020202020204" pitchFamily="34" charset="0"/>
              </a:rPr>
              <a:t> de espuma, alga marina o </a:t>
            </a:r>
            <a:r>
              <a:rPr lang="en-US" sz="2400" dirty="0" err="1">
                <a:latin typeface="Arial" panose="020B0604020202020204" pitchFamily="34" charset="0"/>
                <a:cs typeface="Arial" panose="020B0604020202020204" pitchFamily="34" charset="0"/>
              </a:rPr>
              <a:t>escombros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dirigido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fuera</a:t>
            </a:r>
            <a:r>
              <a:rPr lang="en-US" sz="2400" dirty="0">
                <a:latin typeface="Arial" panose="020B0604020202020204" pitchFamily="34" charset="0"/>
                <a:cs typeface="Arial" panose="020B0604020202020204" pitchFamily="34" charset="0"/>
              </a:rPr>
              <a:t> de la </a:t>
            </a:r>
            <a:r>
              <a:rPr lang="en-US" sz="2400" dirty="0" err="1">
                <a:latin typeface="Arial" panose="020B0604020202020204" pitchFamily="34" charset="0"/>
                <a:cs typeface="Arial" panose="020B0604020202020204" pitchFamily="34" charset="0"/>
              </a:rPr>
              <a:t>orilla</a:t>
            </a:r>
            <a:endParaRPr lang="en-US"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9</a:t>
            </a:fld>
            <a:endParaRPr lang="en-US" b="1" dirty="0">
              <a:solidFill>
                <a:schemeClr val="tx1"/>
              </a:solidFill>
            </a:endParaRPr>
          </a:p>
        </p:txBody>
      </p:sp>
      <p:sp>
        <p:nvSpPr>
          <p:cNvPr id="12" name="TextBox 11">
            <a:extLst>
              <a:ext uri="{FF2B5EF4-FFF2-40B4-BE49-F238E27FC236}">
                <a16:creationId xmlns:a16="http://schemas.microsoft.com/office/drawing/2014/main" id="{6953C4ED-0FF9-4BA9-A208-939D00DDF617}"/>
              </a:ext>
            </a:extLst>
          </p:cNvPr>
          <p:cNvSpPr txBox="1"/>
          <p:nvPr/>
        </p:nvSpPr>
        <p:spPr>
          <a:xfrm>
            <a:off x="90485" y="6246572"/>
            <a:ext cx="5814142" cy="338554"/>
          </a:xfrm>
          <a:prstGeom prst="rect">
            <a:avLst/>
          </a:prstGeom>
          <a:noFill/>
        </p:spPr>
        <p:txBody>
          <a:bodyPr wrap="square" rtlCol="0">
            <a:spAutoFit/>
          </a:bodyPr>
          <a:lstStyle/>
          <a:p>
            <a:r>
              <a:rPr lang="en-US" sz="1600" dirty="0"/>
              <a:t>Foto:</a:t>
            </a:r>
            <a:r>
              <a:t> </a:t>
            </a:r>
            <a:r>
              <a:rPr lang="en-US" sz="1600" dirty="0"/>
              <a:t>NOAA</a:t>
            </a:r>
            <a:r>
              <a:t> </a:t>
            </a:r>
            <a:r>
              <a:rPr lang="en-US" sz="1600" dirty="0"/>
              <a:t>-</a:t>
            </a:r>
            <a:r>
              <a:t> </a:t>
            </a:r>
            <a:r>
              <a:rPr lang="en-US" sz="1600" dirty="0"/>
              <a:t>Big Sur, Monterey, CA</a:t>
            </a:r>
          </a:p>
        </p:txBody>
      </p:sp>
      <p:pic>
        <p:nvPicPr>
          <p:cNvPr id="10" name="Picture 9">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5"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437470"/>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563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20462</TotalTime>
  <Words>4528</Words>
  <Application>Microsoft Office PowerPoint</Application>
  <PresentationFormat>Widescreen</PresentationFormat>
  <Paragraphs>333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steven.pfaff</dc:creator>
  <cp:lastModifiedBy>David Johnson</cp:lastModifiedBy>
  <cp:revision>409</cp:revision>
  <dcterms:created xsi:type="dcterms:W3CDTF">2020-02-13T13:20:53Z</dcterms:created>
  <dcterms:modified xsi:type="dcterms:W3CDTF">2023-05-22T12:12:34Z</dcterms:modified>
</cp:coreProperties>
</file>