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03" r:id="rId3"/>
    <p:sldId id="343" r:id="rId4"/>
    <p:sldId id="367" r:id="rId5"/>
    <p:sldId id="368" r:id="rId6"/>
    <p:sldId id="369" r:id="rId7"/>
    <p:sldId id="379" r:id="rId8"/>
    <p:sldId id="372" r:id="rId9"/>
    <p:sldId id="371" r:id="rId10"/>
    <p:sldId id="373" r:id="rId11"/>
    <p:sldId id="375" r:id="rId12"/>
    <p:sldId id="376" r:id="rId13"/>
    <p:sldId id="374" r:id="rId14"/>
    <p:sldId id="381" r:id="rId15"/>
    <p:sldId id="382" r:id="rId16"/>
    <p:sldId id="380" r:id="rId17"/>
    <p:sldId id="370" r:id="rId18"/>
    <p:sldId id="377" r:id="rId19"/>
    <p:sldId id="378" r:id="rId20"/>
    <p:sldId id="2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575"/>
    <a:srgbClr val="FFFFFF"/>
    <a:srgbClr val="FF3B3B"/>
    <a:srgbClr val="700000"/>
    <a:srgbClr val="44546A"/>
    <a:srgbClr val="5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74913" autoAdjust="0"/>
  </p:normalViewPr>
  <p:slideViewPr>
    <p:cSldViewPr snapToGrid="0">
      <p:cViewPr varScale="1">
        <p:scale>
          <a:sx n="66" d="100"/>
          <a:sy n="66" d="100"/>
        </p:scale>
        <p:origin x="157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C17C6-02CB-4474-923A-977965B1A287}"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F3545-C2C5-4371-AFCD-DD1B539072A1}" type="slidenum">
              <a:rPr lang="en-US" smtClean="0"/>
              <a:t>‹#›</a:t>
            </a:fld>
            <a:endParaRPr lang="en-US"/>
          </a:p>
        </p:txBody>
      </p:sp>
    </p:spTree>
    <p:extLst>
      <p:ext uri="{BB962C8B-B14F-4D97-AF65-F5344CB8AC3E}">
        <p14:creationId xmlns:p14="http://schemas.microsoft.com/office/powerpoint/2010/main" val="305069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 – Rip Current Basics and Safety Information</a:t>
            </a:r>
          </a:p>
          <a:p>
            <a:endParaRPr lang="en-US" dirty="0"/>
          </a:p>
          <a:p>
            <a:pPr marL="171450" indent="-171450">
              <a:buFont typeface="Arial" panose="020B0604020202020204" pitchFamily="34" charset="0"/>
              <a:buChar char="•"/>
            </a:pPr>
            <a:r>
              <a:rPr lang="en-US" dirty="0"/>
              <a:t>Rip currents kill more than 100 people each year off our nation’s coasts including the Great Lakes. </a:t>
            </a:r>
          </a:p>
          <a:p>
            <a:pPr marL="171450" indent="-171450">
              <a:buFont typeface="Arial" panose="020B0604020202020204" pitchFamily="34" charset="0"/>
              <a:buChar char="•"/>
            </a:pPr>
            <a:r>
              <a:rPr lang="en-US" dirty="0"/>
              <a:t>Rip currents are found at surf beaches, but they affect people from across the country, since hundreds of millions of people visit beaches every year.</a:t>
            </a:r>
          </a:p>
          <a:p>
            <a:pPr marL="171450" indent="-171450">
              <a:buFont typeface="Arial" panose="020B0604020202020204" pitchFamily="34" charset="0"/>
              <a:buChar char="•"/>
            </a:pPr>
            <a:r>
              <a:rPr lang="en-US" dirty="0"/>
              <a:t>Also, it is estimated that ¼ of rip current </a:t>
            </a:r>
            <a:r>
              <a:rPr lang="en-US" dirty="0" smtClean="0"/>
              <a:t>fatalities </a:t>
            </a:r>
            <a:r>
              <a:rPr lang="en-US" dirty="0"/>
              <a:t>are </a:t>
            </a:r>
            <a:r>
              <a:rPr lang="en-US" dirty="0" smtClean="0"/>
              <a:t>bystanders </a:t>
            </a:r>
            <a:r>
              <a:rPr lang="en-US" dirty="0"/>
              <a:t>who try to rescue others without proper training or equipment.</a:t>
            </a:r>
          </a:p>
          <a:p>
            <a:pPr marL="171450" indent="-171450">
              <a:buFont typeface="Arial" panose="020B0604020202020204" pitchFamily="34" charset="0"/>
              <a:buChar char="•"/>
            </a:pPr>
            <a:r>
              <a:rPr lang="en-US" dirty="0"/>
              <a:t>Let’s learn more about rip currents, and especially how to stay safe if you are caught in one or see someone in distress.</a:t>
            </a:r>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1</a:t>
            </a:fld>
            <a:endParaRPr lang="en-US"/>
          </a:p>
        </p:txBody>
      </p:sp>
    </p:spTree>
    <p:extLst>
      <p:ext uri="{BB962C8B-B14F-4D97-AF65-F5344CB8AC3E}">
        <p14:creationId xmlns:p14="http://schemas.microsoft.com/office/powerpoint/2010/main" val="2884837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Can you find the rip current? – Exercise 1</a:t>
            </a:r>
          </a:p>
          <a:p>
            <a:endParaRPr lang="en-US" b="1" dirty="0"/>
          </a:p>
          <a:p>
            <a:r>
              <a:rPr lang="en-US" sz="1800" b="0" i="0" u="none" strike="noStrike" dirty="0">
                <a:solidFill>
                  <a:srgbClr val="000000"/>
                </a:solidFill>
                <a:effectLst/>
                <a:latin typeface="Calibri" panose="020F0502020204030204" pitchFamily="34" charset="0"/>
              </a:rPr>
              <a:t>Note: This slide has built in transitions that need to be advanced by hitting the spacebar, or a mouse or clicker, to transition after you ask the initial question.</a:t>
            </a:r>
          </a:p>
          <a:p>
            <a:endParaRPr lang="en-US" dirty="0"/>
          </a:p>
          <a:p>
            <a:pPr marL="171450" indent="-171450">
              <a:buFont typeface="Arial" panose="020B0604020202020204" pitchFamily="34" charset="0"/>
              <a:buChar char="•"/>
            </a:pPr>
            <a:r>
              <a:rPr lang="en-US" dirty="0"/>
              <a:t>&lt;Ask the audience if they can spot the rip current based off the information provided from the previous slide and have them determine if the rip is located at “A, B, or C”, then pause. After the pause hit the spacebar, </a:t>
            </a:r>
            <a:r>
              <a:rPr lang="en-US" sz="1800" b="0" i="0" u="none" strike="noStrike" dirty="0">
                <a:solidFill>
                  <a:srgbClr val="000000"/>
                </a:solidFill>
                <a:effectLst/>
                <a:latin typeface="Calibri" panose="020F0502020204030204" pitchFamily="34" charset="0"/>
              </a:rPr>
              <a:t>or advance with the mouse or clicker, </a:t>
            </a:r>
            <a:r>
              <a:rPr lang="en-US" dirty="0"/>
              <a:t>to transition to the answer.&gt;</a:t>
            </a:r>
          </a:p>
          <a:p>
            <a:pPr marL="171450" indent="-171450">
              <a:buFont typeface="Arial" panose="020B0604020202020204" pitchFamily="34" charset="0"/>
              <a:buChar char="•"/>
            </a:pPr>
            <a:r>
              <a:rPr lang="en-US" dirty="0"/>
              <a:t>&lt;Hit the spacebar again, </a:t>
            </a:r>
            <a:r>
              <a:rPr lang="en-US" sz="1800" b="0" i="0" u="none" strike="noStrike" dirty="0">
                <a:solidFill>
                  <a:srgbClr val="000000"/>
                </a:solidFill>
                <a:effectLst/>
                <a:latin typeface="Calibri" panose="020F0502020204030204" pitchFamily="34" charset="0"/>
              </a:rPr>
              <a:t>or advance with the mouse or clicker, </a:t>
            </a:r>
            <a:r>
              <a:rPr lang="en-US" dirty="0"/>
              <a:t>to transition to a new image that shows another example.&gt;</a:t>
            </a:r>
          </a:p>
          <a:p>
            <a:pPr marL="171450" indent="-171450">
              <a:buFont typeface="Arial" panose="020B0604020202020204" pitchFamily="34" charset="0"/>
              <a:buChar char="•"/>
            </a:pPr>
            <a:r>
              <a:rPr lang="en-US" dirty="0"/>
              <a:t>The image on the left is from Carolina Beach, NC and shows an example of difference in water color, in particular an area with muddy appearance as sand is being carried away from the shoreline. The rip current is located at “B” in this example. </a:t>
            </a:r>
          </a:p>
          <a:p>
            <a:pPr marL="171450" indent="-171450">
              <a:buFont typeface="Arial" panose="020B0604020202020204" pitchFamily="34" charset="0"/>
              <a:buChar char="•"/>
            </a:pPr>
            <a:r>
              <a:rPr lang="en-US" dirty="0"/>
              <a:t>The image on the right is another example of water color differences and note it is easier to see this rip current because of a higher vantage point</a:t>
            </a:r>
          </a:p>
        </p:txBody>
      </p:sp>
      <p:sp>
        <p:nvSpPr>
          <p:cNvPr id="4" name="Slide Number Placeholder 3"/>
          <p:cNvSpPr>
            <a:spLocks noGrp="1"/>
          </p:cNvSpPr>
          <p:nvPr>
            <p:ph type="sldNum" sz="quarter" idx="5"/>
          </p:nvPr>
        </p:nvSpPr>
        <p:spPr/>
        <p:txBody>
          <a:bodyPr/>
          <a:lstStyle/>
          <a:p>
            <a:fld id="{37DF3545-C2C5-4371-AFCD-DD1B539072A1}" type="slidenum">
              <a:rPr lang="en-US" smtClean="0"/>
              <a:t>10</a:t>
            </a:fld>
            <a:endParaRPr lang="en-US"/>
          </a:p>
        </p:txBody>
      </p:sp>
    </p:spTree>
    <p:extLst>
      <p:ext uri="{BB962C8B-B14F-4D97-AF65-F5344CB8AC3E}">
        <p14:creationId xmlns:p14="http://schemas.microsoft.com/office/powerpoint/2010/main" val="1585184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Can you find the rip current – Exercise 2</a:t>
            </a:r>
            <a:endParaRPr lang="en-US" dirty="0"/>
          </a:p>
          <a:p>
            <a:endParaRPr lang="en-US" dirty="0"/>
          </a:p>
          <a:p>
            <a:pPr rtl="0">
              <a:spcBef>
                <a:spcPts val="0"/>
              </a:spcBef>
              <a:spcAft>
                <a:spcPts val="0"/>
              </a:spcAft>
            </a:pPr>
            <a:r>
              <a:rPr lang="en-US" sz="1800" b="0" i="0" u="none" strike="noStrike" dirty="0">
                <a:solidFill>
                  <a:srgbClr val="000000"/>
                </a:solidFill>
                <a:effectLst/>
                <a:latin typeface="Calibri" panose="020F0502020204030204" pitchFamily="34" charset="0"/>
              </a:rPr>
              <a:t>Note: This slide has built in transitions that need to be advanced by hitting the spacebar, or a mouse or clicker, after you ask the initial question.</a:t>
            </a:r>
            <a:endParaRPr lang="en-US" b="0" dirty="0">
              <a:effectLst/>
            </a:endParaRPr>
          </a:p>
          <a:p>
            <a:endParaRPr lang="en-US" dirty="0"/>
          </a:p>
          <a:p>
            <a:pPr marL="171450" indent="-171450">
              <a:buFont typeface="Arial" panose="020B0604020202020204" pitchFamily="34" charset="0"/>
              <a:buChar char="•"/>
            </a:pPr>
            <a:r>
              <a:rPr lang="en-US" dirty="0"/>
              <a:t>&lt;Ask the audience if this rip current is located at “A, B, or C” and pause for a moment. After the pause hit the spacebar</a:t>
            </a:r>
            <a:r>
              <a:rPr lang="en-US" sz="1800" b="0" i="0" u="none" strike="noStrike" dirty="0">
                <a:solidFill>
                  <a:srgbClr val="000000"/>
                </a:solidFill>
                <a:effectLst/>
                <a:latin typeface="Calibri" panose="020F0502020204030204" pitchFamily="34" charset="0"/>
              </a:rPr>
              <a:t>, or a mouse or clicker,</a:t>
            </a:r>
            <a:r>
              <a:rPr lang="en-US" dirty="0"/>
              <a:t> to transition to the answer.&gt;</a:t>
            </a:r>
          </a:p>
          <a:p>
            <a:pPr marL="171450" indent="-171450">
              <a:buFont typeface="Arial" panose="020B0604020202020204" pitchFamily="34" charset="0"/>
              <a:buChar char="•"/>
            </a:pPr>
            <a:r>
              <a:rPr lang="en-US" dirty="0"/>
              <a:t>This is an example of an area of seemingly calmer water in the surf and the rip current is located at “C”.</a:t>
            </a:r>
          </a:p>
          <a:p>
            <a:pPr marL="171450" indent="-171450">
              <a:buFont typeface="Arial" panose="020B0604020202020204" pitchFamily="34" charset="0"/>
              <a:buChar char="•"/>
            </a:pPr>
            <a:r>
              <a:rPr lang="en-US" dirty="0"/>
              <a:t>It looks calmer because waves break as they strike shallow water, but rip current channels are typically deeper than adjacent areas, so waves don’t break there.</a:t>
            </a:r>
          </a:p>
          <a:p>
            <a:pPr marL="171450" indent="-171450">
              <a:buFont typeface="Arial" panose="020B0604020202020204" pitchFamily="34" charset="0"/>
              <a:buChar char="•"/>
            </a:pPr>
            <a:r>
              <a:rPr lang="en-US" dirty="0"/>
              <a:t>The breaking waves are a clue where the general location of sandbars are, while the area that has no breaking waves is a clue as to where to find the rip current.</a:t>
            </a:r>
          </a:p>
          <a:p>
            <a:pPr marL="171450" indent="-171450">
              <a:buFont typeface="Arial" panose="020B0604020202020204" pitchFamily="34" charset="0"/>
              <a:buChar char="•"/>
            </a:pPr>
            <a:r>
              <a:rPr lang="en-US" dirty="0"/>
              <a:t>Note: This long rip current extends through the entire surf zone, but because this one moves diagonally away from shore, a person swimming directly to shore may swim across the rip and out of it, instead of against it. </a:t>
            </a:r>
          </a:p>
          <a:p>
            <a:pPr marL="171450" indent="-171450">
              <a:buFont typeface="Arial" panose="020B0604020202020204" pitchFamily="34" charset="0"/>
              <a:buChar char="•"/>
            </a:pPr>
            <a:r>
              <a:rPr lang="en-US" dirty="0"/>
              <a:t>Spots where waves aren’t breaking may seem like great places to swim, but they might not be safe at 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this example notes, </a:t>
            </a:r>
            <a:r>
              <a:rPr lang="en-US" sz="1800" b="0" i="0" u="none" strike="noStrike" dirty="0">
                <a:solidFill>
                  <a:srgbClr val="000000"/>
                </a:solidFill>
                <a:effectLst/>
                <a:latin typeface="Calibri" panose="020F0502020204030204" pitchFamily="34" charset="0"/>
              </a:rPr>
              <a:t>not all rip currents are perfectly perpendicular to the shoreline, some of them may be at an angle as they move away from the shoreline.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11</a:t>
            </a:fld>
            <a:endParaRPr lang="en-US"/>
          </a:p>
        </p:txBody>
      </p:sp>
    </p:spTree>
    <p:extLst>
      <p:ext uri="{BB962C8B-B14F-4D97-AF65-F5344CB8AC3E}">
        <p14:creationId xmlns:p14="http://schemas.microsoft.com/office/powerpoint/2010/main" val="3568909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Can you find the rip current – Exercise 3</a:t>
            </a: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Note: This slide has built in transitions that need to be advanced by hitting the spacebar, or a mouse or clicker, after you ask the initial question.&gt;</a:t>
            </a:r>
            <a:endParaRPr lang="en-US" dirty="0"/>
          </a:p>
          <a:p>
            <a:pPr rtl="0" fontAlgn="base">
              <a:spcBef>
                <a:spcPts val="0"/>
              </a:spcBef>
              <a:spcAft>
                <a:spcPts val="0"/>
              </a:spcAft>
              <a:buFont typeface="Arial" panose="020B0604020202020204" pitchFamily="34" charset="0"/>
              <a:buNone/>
            </a:pPr>
            <a:endParaRPr lang="en-US" dirty="0"/>
          </a:p>
          <a:p>
            <a:pPr marL="171450" indent="-171450" rtl="0" fontAlgn="base">
              <a:spcBef>
                <a:spcPts val="0"/>
              </a:spcBef>
              <a:spcAft>
                <a:spcPts val="0"/>
              </a:spcAft>
              <a:buFont typeface="Arial" panose="020B0604020202020204" pitchFamily="34" charset="0"/>
              <a:buChar char="•"/>
            </a:pPr>
            <a:r>
              <a:rPr lang="en-US" dirty="0"/>
              <a:t>&lt;Ask the audience if this rip current is located at “A, B, or C” and pause for a moment. After the pause hit the spacebar, or a mouse or clicker, to transition to the answer.&gt;</a:t>
            </a:r>
          </a:p>
          <a:p>
            <a:pPr marL="171450" indent="-171450">
              <a:buFont typeface="Arial" panose="020B0604020202020204" pitchFamily="34" charset="0"/>
              <a:buChar char="•"/>
            </a:pPr>
            <a:r>
              <a:rPr lang="en-US" dirty="0"/>
              <a:t>Here’s another example of a rip current identified by an area with no breaking waves and is located at “B”.  Note that the two people down by the water may be completely unaware of this rip current and enter the water in the rip. </a:t>
            </a:r>
          </a:p>
          <a:p>
            <a:pPr marL="171450" indent="-171450">
              <a:buFont typeface="Arial" panose="020B0604020202020204" pitchFamily="34" charset="0"/>
              <a:buChar char="•"/>
            </a:pPr>
            <a:r>
              <a:rPr lang="en-US" dirty="0"/>
              <a:t>The whitewater from waves breaking on the sandbar on either side of the rip current would be a great place to swim toward if you were caught in this rip current.</a:t>
            </a:r>
          </a:p>
          <a:p>
            <a:pPr marL="171450" indent="-171450">
              <a:buFont typeface="Arial" panose="020B0604020202020204" pitchFamily="34" charset="0"/>
              <a:buChar char="•"/>
            </a:pPr>
            <a:r>
              <a:rPr lang="en-US" dirty="0"/>
              <a:t>You might be able to simply stand up if you can get to the sandbars. </a:t>
            </a:r>
          </a:p>
        </p:txBody>
      </p:sp>
      <p:sp>
        <p:nvSpPr>
          <p:cNvPr id="4" name="Slide Number Placeholder 3"/>
          <p:cNvSpPr>
            <a:spLocks noGrp="1"/>
          </p:cNvSpPr>
          <p:nvPr>
            <p:ph type="sldNum" sz="quarter" idx="5"/>
          </p:nvPr>
        </p:nvSpPr>
        <p:spPr/>
        <p:txBody>
          <a:bodyPr/>
          <a:lstStyle/>
          <a:p>
            <a:fld id="{37DF3545-C2C5-4371-AFCD-DD1B539072A1}" type="slidenum">
              <a:rPr lang="en-US" smtClean="0"/>
              <a:t>12</a:t>
            </a:fld>
            <a:endParaRPr lang="en-US"/>
          </a:p>
        </p:txBody>
      </p:sp>
    </p:spTree>
    <p:extLst>
      <p:ext uri="{BB962C8B-B14F-4D97-AF65-F5344CB8AC3E}">
        <p14:creationId xmlns:p14="http://schemas.microsoft.com/office/powerpoint/2010/main" val="1713789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Can you find the rip current – Exercise 4</a:t>
            </a: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Note: This slide has built in transitions that need to be advanced by hitting the spacebar, or a mouse or clicker, after you ask the initial question.&gt;</a:t>
            </a:r>
            <a:endParaRPr lang="en-US" dirty="0"/>
          </a:p>
          <a:p>
            <a:pPr rtl="0" fontAlgn="base">
              <a:spcBef>
                <a:spcPts val="0"/>
              </a:spcBef>
              <a:spcAft>
                <a:spcPts val="0"/>
              </a:spcAft>
              <a:buFont typeface="Arial" panose="020B0604020202020204" pitchFamily="34" charset="0"/>
              <a:buNone/>
            </a:pPr>
            <a:endParaRPr lang="en-US" dirty="0"/>
          </a:p>
          <a:p>
            <a:pPr marL="171450" indent="-171450" rtl="0" fontAlgn="base">
              <a:spcBef>
                <a:spcPts val="0"/>
              </a:spcBef>
              <a:spcAft>
                <a:spcPts val="0"/>
              </a:spcAft>
              <a:buFont typeface="Arial" panose="020B0604020202020204" pitchFamily="34" charset="0"/>
              <a:buChar char="•"/>
            </a:pPr>
            <a:r>
              <a:rPr lang="en-US" dirty="0"/>
              <a:t>&lt;Ask the audience if this rip current is located at “A, B, or C” and pause for a moment. After the pause hit the spacebar, or a mouse or clicker, to transition to the answer.&gt;</a:t>
            </a:r>
          </a:p>
          <a:p>
            <a:pPr marL="171450" indent="-171450">
              <a:buFont typeface="Arial" panose="020B0604020202020204" pitchFamily="34" charset="0"/>
              <a:buChar char="•"/>
            </a:pPr>
            <a:r>
              <a:rPr lang="en-US" dirty="0"/>
              <a:t>The rip current in this picture located at “A” and is darker than the surrounding water which is lighter on each side of the rip because the sandbars are nearly exposed. </a:t>
            </a:r>
          </a:p>
          <a:p>
            <a:pPr marL="171450" indent="-171450">
              <a:buFont typeface="Arial" panose="020B0604020202020204" pitchFamily="34" charset="0"/>
              <a:buChar char="•"/>
            </a:pPr>
            <a:r>
              <a:rPr lang="en-US" dirty="0"/>
              <a:t>Rips may look darker because they are deeper compared to the sandbars, thus sunlight has a harder time penetrating to the bottom in the deeper areas and therefore appears darker compared to the shallower areas.</a:t>
            </a:r>
          </a:p>
          <a:p>
            <a:pPr marL="171450" indent="-171450">
              <a:buFont typeface="Arial" panose="020B0604020202020204" pitchFamily="34" charset="0"/>
              <a:buChar char="•"/>
            </a:pPr>
            <a:r>
              <a:rPr lang="en-US" dirty="0"/>
              <a:t>&lt;Also ask the audience to consider what they would do if they saw this rip current and saw the family enjoying time right in front of the rip. Hopefully someone would state that they would tell the family about the lurking danger and teach them how to spot the rip.&gt;</a:t>
            </a:r>
          </a:p>
        </p:txBody>
      </p:sp>
      <p:sp>
        <p:nvSpPr>
          <p:cNvPr id="4" name="Slide Number Placeholder 3"/>
          <p:cNvSpPr>
            <a:spLocks noGrp="1"/>
          </p:cNvSpPr>
          <p:nvPr>
            <p:ph type="sldNum" sz="quarter" idx="5"/>
          </p:nvPr>
        </p:nvSpPr>
        <p:spPr/>
        <p:txBody>
          <a:bodyPr/>
          <a:lstStyle/>
          <a:p>
            <a:fld id="{37DF3545-C2C5-4371-AFCD-DD1B539072A1}" type="slidenum">
              <a:rPr lang="en-US" smtClean="0"/>
              <a:t>13</a:t>
            </a:fld>
            <a:endParaRPr lang="en-US"/>
          </a:p>
        </p:txBody>
      </p:sp>
    </p:spTree>
    <p:extLst>
      <p:ext uri="{BB962C8B-B14F-4D97-AF65-F5344CB8AC3E}">
        <p14:creationId xmlns:p14="http://schemas.microsoft.com/office/powerpoint/2010/main" val="4171357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many rips in this picture? – Exercise 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dirty="0">
                <a:solidFill>
                  <a:srgbClr val="000000"/>
                </a:solidFill>
                <a:effectLst/>
                <a:latin typeface="Calibri" panose="020F0502020204030204" pitchFamily="34" charset="0"/>
              </a:rPr>
              <a:t>Note: This slide has built in transitions that need to be advanced by hitting the spacebar, or a mouse or clicker, after you ask the initial question.&gt;</a:t>
            </a: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&lt;This is the last exercise - ask the audience how many rip currents they see in this picture and pause a moment. After the pause hit the spacebar, or a mouse or clicker, to transition to the answer.&gt; </a:t>
            </a:r>
          </a:p>
          <a:p>
            <a:pPr marL="171450" indent="-171450">
              <a:buFont typeface="Arial" panose="020B0604020202020204" pitchFamily="34" charset="0"/>
              <a:buChar char="•"/>
            </a:pPr>
            <a:r>
              <a:rPr lang="en-US" dirty="0"/>
              <a:t>There are at least three visible rip currents in this picture (one at the left, one in the center, and one in the distance at the top right&gt;.</a:t>
            </a:r>
          </a:p>
          <a:p>
            <a:pPr marL="171450" indent="-171450">
              <a:buFont typeface="Arial" panose="020B0604020202020204" pitchFamily="34" charset="0"/>
              <a:buChar char="•"/>
            </a:pPr>
            <a:r>
              <a:rPr lang="en-US" dirty="0"/>
              <a:t>This is a Great Lakes example with multiple rip currents identified by differences in water color caused by sediment being carried away from the shoreline. Recall that rip currents can occur along the shoreline of any body of water that experiences breaking waves - including the Great Lakes. </a:t>
            </a:r>
          </a:p>
          <a:p>
            <a:pPr marL="171450" indent="-171450">
              <a:buFont typeface="Arial" panose="020B0604020202020204" pitchFamily="34" charset="0"/>
              <a:buChar char="•"/>
            </a:pPr>
            <a:r>
              <a:rPr lang="en-US" dirty="0"/>
              <a:t>Note the contrast of the appearance of these rips as opposed to the rip current in the previous slide. As mentioned, the rip currents are the discolored “muddy” areas of water with sediment being carried away from the shoreline. Where in the previous slide the rip current was the darker area associated with very little wave activity. </a:t>
            </a:r>
          </a:p>
          <a:p>
            <a:pPr marL="171450" indent="-171450">
              <a:buFont typeface="Arial" panose="020B0604020202020204" pitchFamily="34" charset="0"/>
              <a:buChar char="•"/>
            </a:pPr>
            <a:r>
              <a:rPr lang="en-US" dirty="0"/>
              <a:t>Remember, it is easier to spot rip currents from higher vantage points and it’s not always easy to spot them.</a:t>
            </a:r>
          </a:p>
        </p:txBody>
      </p:sp>
      <p:sp>
        <p:nvSpPr>
          <p:cNvPr id="4" name="Slide Number Placeholder 3"/>
          <p:cNvSpPr>
            <a:spLocks noGrp="1"/>
          </p:cNvSpPr>
          <p:nvPr>
            <p:ph type="sldNum" sz="quarter" idx="5"/>
          </p:nvPr>
        </p:nvSpPr>
        <p:spPr/>
        <p:txBody>
          <a:bodyPr/>
          <a:lstStyle/>
          <a:p>
            <a:fld id="{37DF3545-C2C5-4371-AFCD-DD1B539072A1}" type="slidenum">
              <a:rPr lang="en-US" smtClean="0"/>
              <a:t>14</a:t>
            </a:fld>
            <a:endParaRPr lang="en-US"/>
          </a:p>
        </p:txBody>
      </p:sp>
    </p:spTree>
    <p:extLst>
      <p:ext uri="{BB962C8B-B14F-4D97-AF65-F5344CB8AC3E}">
        <p14:creationId xmlns:p14="http://schemas.microsoft.com/office/powerpoint/2010/main" val="4228408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 all rip currents are created equal</a:t>
            </a:r>
          </a:p>
          <a:p>
            <a:endParaRPr lang="en-US" dirty="0"/>
          </a:p>
          <a:p>
            <a:pPr marL="0" indent="0">
              <a:buFont typeface="Arial" panose="020B0604020202020204" pitchFamily="34" charset="0"/>
              <a:buNone/>
            </a:pPr>
            <a:r>
              <a:rPr lang="en-US" dirty="0"/>
              <a:t>While all rip currents consist of the same components there are variations highlighted by differences in width, length, color, and orientation with the beach (perpendicular or angled).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These variations are often a result of the local </a:t>
            </a:r>
            <a:r>
              <a:rPr lang="en-US" dirty="0" smtClean="0"/>
              <a:t>sea</a:t>
            </a:r>
            <a:r>
              <a:rPr lang="en-US" baseline="0" dirty="0" smtClean="0"/>
              <a:t> bottom conditions</a:t>
            </a:r>
            <a:r>
              <a:rPr lang="en-US" dirty="0" smtClean="0"/>
              <a:t>, </a:t>
            </a:r>
            <a:r>
              <a:rPr lang="en-US" dirty="0"/>
              <a:t>interactions with structures and coastal geography, slope of the beach, and type of beach (</a:t>
            </a:r>
            <a:r>
              <a:rPr lang="en-US" dirty="0" err="1"/>
              <a:t>ie</a:t>
            </a:r>
            <a:r>
              <a:rPr lang="en-US" dirty="0"/>
              <a:t>. sand, reefs, stone, etc.).</a:t>
            </a:r>
          </a:p>
        </p:txBody>
      </p:sp>
      <p:sp>
        <p:nvSpPr>
          <p:cNvPr id="4" name="Slide Number Placeholder 3"/>
          <p:cNvSpPr>
            <a:spLocks noGrp="1"/>
          </p:cNvSpPr>
          <p:nvPr>
            <p:ph type="sldNum" sz="quarter" idx="5"/>
          </p:nvPr>
        </p:nvSpPr>
        <p:spPr/>
        <p:txBody>
          <a:bodyPr/>
          <a:lstStyle/>
          <a:p>
            <a:fld id="{37DF3545-C2C5-4371-AFCD-DD1B539072A1}" type="slidenum">
              <a:rPr lang="en-US" smtClean="0"/>
              <a:t>15</a:t>
            </a:fld>
            <a:endParaRPr lang="en-US"/>
          </a:p>
        </p:txBody>
      </p:sp>
    </p:spTree>
    <p:extLst>
      <p:ext uri="{BB962C8B-B14F-4D97-AF65-F5344CB8AC3E}">
        <p14:creationId xmlns:p14="http://schemas.microsoft.com/office/powerpoint/2010/main" val="3517515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I know if I am caught in a rip?</a:t>
            </a:r>
          </a:p>
          <a:p>
            <a:endParaRPr lang="en-US" dirty="0"/>
          </a:p>
          <a:p>
            <a:pPr marL="171450" indent="-171450">
              <a:buFont typeface="Arial" panose="020B0604020202020204" pitchFamily="34" charset="0"/>
              <a:buChar char="•"/>
            </a:pPr>
            <a:r>
              <a:rPr lang="en-US" dirty="0"/>
              <a:t>Sometimes victims who escape rip </a:t>
            </a:r>
            <a:r>
              <a:rPr lang="en-US" dirty="0" smtClean="0"/>
              <a:t>currents, </a:t>
            </a:r>
            <a:r>
              <a:rPr lang="en-US" dirty="0"/>
              <a:t>or are rescued by </a:t>
            </a:r>
            <a:r>
              <a:rPr lang="en-US" dirty="0" smtClean="0"/>
              <a:t>lifeguards, </a:t>
            </a:r>
            <a:r>
              <a:rPr lang="en-US" dirty="0"/>
              <a:t>say that they didn’t realize they were in a rip current.</a:t>
            </a:r>
          </a:p>
          <a:p>
            <a:pPr marL="171450" indent="-171450">
              <a:buFont typeface="Arial" panose="020B0604020202020204" pitchFamily="34" charset="0"/>
              <a:buChar char="•"/>
            </a:pPr>
            <a:r>
              <a:rPr lang="en-US" dirty="0"/>
              <a:t>Often the first sign you experience is you are making no progress swimming toward shore and becoming tired.</a:t>
            </a:r>
          </a:p>
          <a:p>
            <a:pPr marL="171450" indent="-171450">
              <a:buFont typeface="Arial" panose="020B0604020202020204" pitchFamily="34" charset="0"/>
              <a:buChar char="•"/>
            </a:pPr>
            <a:r>
              <a:rPr lang="en-US" dirty="0"/>
              <a:t>In some cases it will be obvious that you are caught in a rip current, especially the stronger ones, as you feel yourself being carried away from the beach.</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Ultimately, as soon as you recognize that you are, or may be, in danger then take action to protect yourself! </a:t>
            </a:r>
          </a:p>
        </p:txBody>
      </p:sp>
      <p:sp>
        <p:nvSpPr>
          <p:cNvPr id="4" name="Slide Number Placeholder 3"/>
          <p:cNvSpPr>
            <a:spLocks noGrp="1"/>
          </p:cNvSpPr>
          <p:nvPr>
            <p:ph type="sldNum" sz="quarter" idx="5"/>
          </p:nvPr>
        </p:nvSpPr>
        <p:spPr/>
        <p:txBody>
          <a:bodyPr/>
          <a:lstStyle/>
          <a:p>
            <a:fld id="{37DF3545-C2C5-4371-AFCD-DD1B539072A1}" type="slidenum">
              <a:rPr lang="en-US" smtClean="0"/>
              <a:t>16</a:t>
            </a:fld>
            <a:endParaRPr lang="en-US"/>
          </a:p>
        </p:txBody>
      </p:sp>
    </p:spTree>
    <p:extLst>
      <p:ext uri="{BB962C8B-B14F-4D97-AF65-F5344CB8AC3E}">
        <p14:creationId xmlns:p14="http://schemas.microsoft.com/office/powerpoint/2010/main" val="2219646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can I do if I am caught in a rip?</a:t>
            </a:r>
          </a:p>
          <a:p>
            <a:endParaRPr lang="en-US" dirty="0"/>
          </a:p>
          <a:p>
            <a:pPr marL="171450" indent="-171450">
              <a:buFont typeface="Arial" panose="020B0604020202020204" pitchFamily="34" charset="0"/>
              <a:buChar char="•"/>
            </a:pPr>
            <a:r>
              <a:rPr lang="en-US" dirty="0"/>
              <a:t>This diagram depicts the options for escaping a rip current.</a:t>
            </a:r>
          </a:p>
          <a:p>
            <a:pPr marL="171450" indent="-171450">
              <a:buFont typeface="Arial" panose="020B0604020202020204" pitchFamily="34" charset="0"/>
              <a:buChar char="•"/>
            </a:pPr>
            <a:r>
              <a:rPr lang="en-US" dirty="0"/>
              <a:t>If you have the strength, </a:t>
            </a:r>
            <a:r>
              <a:rPr lang="en-US" dirty="0" smtClean="0"/>
              <a:t>then swim </a:t>
            </a:r>
            <a:r>
              <a:rPr lang="en-US" dirty="0"/>
              <a:t>to the side, or parallel, to the beach as soon as you realize you are in danger.</a:t>
            </a:r>
          </a:p>
          <a:p>
            <a:pPr marL="171450" indent="-171450">
              <a:buFont typeface="Arial" panose="020B0604020202020204" pitchFamily="34" charset="0"/>
              <a:buChar char="•"/>
            </a:pPr>
            <a:r>
              <a:rPr lang="en-US" dirty="0"/>
              <a:t>Once you are out of the rip, use the waves to push you back to shore.</a:t>
            </a:r>
          </a:p>
          <a:p>
            <a:pPr marL="171450" indent="-171450">
              <a:buFont typeface="Arial" panose="020B0604020202020204" pitchFamily="34" charset="0"/>
              <a:buChar char="•"/>
            </a:pPr>
            <a:r>
              <a:rPr lang="en-US" dirty="0"/>
              <a:t>In addition, once you are out of the rip and near a sandbar you may be able to stand up in some cases, remember areas where waves are consistently breaking may be a clue that a sandbar is nearby.</a:t>
            </a:r>
          </a:p>
          <a:p>
            <a:pPr marL="171450" indent="-171450">
              <a:buFont typeface="Arial" panose="020B0604020202020204" pitchFamily="34" charset="0"/>
              <a:buChar char="•"/>
            </a:pPr>
            <a:r>
              <a:rPr lang="en-US" dirty="0"/>
              <a:t>If you don’t have the strength to swim, then stop swimming, float, and wave for help, some rip currents may recirculate you back toward shore.</a:t>
            </a:r>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17</a:t>
            </a:fld>
            <a:endParaRPr lang="en-US"/>
          </a:p>
        </p:txBody>
      </p:sp>
    </p:spTree>
    <p:extLst>
      <p:ext uri="{BB962C8B-B14F-4D97-AF65-F5344CB8AC3E}">
        <p14:creationId xmlns:p14="http://schemas.microsoft.com/office/powerpoint/2010/main" val="461472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I help someone else?</a:t>
            </a:r>
          </a:p>
          <a:p>
            <a:endParaRPr lang="en-US" b="1" dirty="0"/>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Don’t become a victim while trying to help someone else!</a:t>
            </a:r>
            <a:endParaRPr lang="en-US"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Many people have died trying to rescue rip current victims. </a:t>
            </a:r>
            <a:endParaRPr lang="en-US"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Leave rescue to professionals who are properly trained and equipped.</a:t>
            </a:r>
            <a:endParaRPr lang="en-US"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If you feel you must enter the water, first call 9-1-1 or have someone do so, and always take a flotation device with you, ideally a US Coast Guard approved life jacket.</a:t>
            </a:r>
            <a:endParaRPr lang="en-US"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Always keep the floatation device between you and the victim (unless it is a life jacket you are wearing) and be ready to back away if in danger. This is how professional lifeguards protect themselves from panicked victims.</a:t>
            </a:r>
            <a:endParaRPr lang="en-US"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Panicked drowning victims can pull others underwater, causing a double drowning. In other cases, each year, would-be rescuers die, while the rip current victims extricate themselves.</a:t>
            </a:r>
            <a:endParaRPr lang="en-US"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Don’t become a statistic!</a:t>
            </a:r>
            <a:endParaRPr lang="en-US" b="0" i="0" dirty="0">
              <a:solidFill>
                <a:srgbClr val="222222"/>
              </a:solidFill>
              <a:effectLst/>
              <a:latin typeface="Arial" panose="020B0604020202020204" pitchFamily="34" charset="0"/>
            </a:endParaRPr>
          </a:p>
          <a:p>
            <a:endParaRPr lang="en-US" b="0" dirty="0"/>
          </a:p>
        </p:txBody>
      </p:sp>
      <p:sp>
        <p:nvSpPr>
          <p:cNvPr id="4" name="Slide Number Placeholder 3"/>
          <p:cNvSpPr>
            <a:spLocks noGrp="1"/>
          </p:cNvSpPr>
          <p:nvPr>
            <p:ph type="sldNum" sz="quarter" idx="5"/>
          </p:nvPr>
        </p:nvSpPr>
        <p:spPr/>
        <p:txBody>
          <a:bodyPr/>
          <a:lstStyle/>
          <a:p>
            <a:fld id="{37DF3545-C2C5-4371-AFCD-DD1B539072A1}" type="slidenum">
              <a:rPr lang="en-US" smtClean="0"/>
              <a:t>18</a:t>
            </a:fld>
            <a:endParaRPr lang="en-US"/>
          </a:p>
        </p:txBody>
      </p:sp>
    </p:spTree>
    <p:extLst>
      <p:ext uri="{BB962C8B-B14F-4D97-AF65-F5344CB8AC3E}">
        <p14:creationId xmlns:p14="http://schemas.microsoft.com/office/powerpoint/2010/main" val="1640387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 some other safety tips?</a:t>
            </a:r>
          </a:p>
          <a:p>
            <a:endParaRPr lang="en-US" dirty="0"/>
          </a:p>
          <a:p>
            <a:pPr marL="171450" indent="-171450">
              <a:buFont typeface="Arial" panose="020B0604020202020204" pitchFamily="34" charset="0"/>
              <a:buChar char="•"/>
            </a:pPr>
            <a:r>
              <a:rPr lang="en-US" dirty="0"/>
              <a:t>Here are some key ocean swimming safety tips from the United States Lifesaving Association that people who go to the beach should be very familiar with to remain safe:</a:t>
            </a:r>
          </a:p>
          <a:p>
            <a:pPr marL="628650" lvl="1" indent="-171450">
              <a:buFont typeface="Arial" panose="020B0604020202020204" pitchFamily="34" charset="0"/>
              <a:buChar char="•"/>
            </a:pPr>
            <a:r>
              <a:rPr lang="en-US" dirty="0"/>
              <a:t>Know how to swim – take the time to learn to swim and remember swimming in the ocean is not the same as a pool.</a:t>
            </a:r>
          </a:p>
          <a:p>
            <a:pPr marL="628650" lvl="1" indent="-171450">
              <a:buFont typeface="Arial" panose="020B0604020202020204" pitchFamily="34" charset="0"/>
              <a:buChar char="•"/>
            </a:pPr>
            <a:r>
              <a:rPr lang="en-US" dirty="0"/>
              <a:t>Swim near a lifeguard, never take your attention away from your family/friends while at the beach.</a:t>
            </a:r>
          </a:p>
          <a:p>
            <a:pPr marL="628650" lvl="1" indent="-171450">
              <a:buFont typeface="Arial" panose="020B0604020202020204" pitchFamily="34" charset="0"/>
              <a:buChar char="•"/>
            </a:pPr>
            <a:r>
              <a:rPr lang="en-US" dirty="0"/>
              <a:t>Never swim alone.</a:t>
            </a:r>
          </a:p>
          <a:p>
            <a:pPr marL="628650" lvl="1" indent="-171450">
              <a:buFont typeface="Arial" panose="020B0604020202020204" pitchFamily="34" charset="0"/>
              <a:buChar char="•"/>
            </a:pPr>
            <a:r>
              <a:rPr lang="en-US" dirty="0"/>
              <a:t>The only safe flotation device is a USCG approved lifejacket in a proper size for you.</a:t>
            </a:r>
          </a:p>
          <a:p>
            <a:pPr marL="628650" lvl="1" indent="-171450">
              <a:buFont typeface="Arial" panose="020B0604020202020204" pitchFamily="34" charset="0"/>
              <a:buChar char="•"/>
            </a:pPr>
            <a:r>
              <a:rPr lang="en-US" dirty="0"/>
              <a:t>When in doubt, don’t go out, it’s always better to swim another day when conditions are safer!</a:t>
            </a:r>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19</a:t>
            </a:fld>
            <a:endParaRPr lang="en-US"/>
          </a:p>
        </p:txBody>
      </p:sp>
    </p:spTree>
    <p:extLst>
      <p:ext uri="{BB962C8B-B14F-4D97-AF65-F5344CB8AC3E}">
        <p14:creationId xmlns:p14="http://schemas.microsoft.com/office/powerpoint/2010/main" val="224054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Objectives – What is important to learn…</a:t>
            </a:r>
          </a:p>
          <a:p>
            <a:endParaRPr lang="en-US" dirty="0"/>
          </a:p>
          <a:p>
            <a:pPr marL="171450" indent="-171450">
              <a:buFont typeface="Arial" panose="020B0604020202020204" pitchFamily="34" charset="0"/>
              <a:buChar char="•"/>
            </a:pPr>
            <a:r>
              <a:rPr lang="en-US" dirty="0"/>
              <a:t>This training includes: basic rip current information, why they are dangerous, how to spot them, what to do if caught in a rip, learning about your options if you see someone in a rip, and other beach safety tips.</a:t>
            </a:r>
          </a:p>
          <a:p>
            <a:pPr marL="171450" indent="-171450">
              <a:buFont typeface="Arial" panose="020B0604020202020204" pitchFamily="34" charset="0"/>
              <a:buChar char="•"/>
            </a:pPr>
            <a:r>
              <a:rPr lang="en-US" dirty="0"/>
              <a:t>For more information visit </a:t>
            </a:r>
            <a:r>
              <a:rPr lang="en-US" dirty="0" smtClean="0"/>
              <a:t>the</a:t>
            </a:r>
            <a:r>
              <a:rPr lang="en-US" baseline="0" dirty="0" smtClean="0"/>
              <a:t> United States Lifesaving Association</a:t>
            </a:r>
            <a:r>
              <a:rPr lang="en-US" dirty="0" smtClean="0"/>
              <a:t> </a:t>
            </a:r>
            <a:r>
              <a:rPr lang="en-US" dirty="0"/>
              <a:t>and </a:t>
            </a:r>
            <a:r>
              <a:rPr lang="en-US" dirty="0" smtClean="0"/>
              <a:t>National</a:t>
            </a:r>
            <a:r>
              <a:rPr lang="en-US" baseline="0" dirty="0" smtClean="0"/>
              <a:t> Weather Service</a:t>
            </a:r>
            <a:r>
              <a:rPr lang="en-US" dirty="0" smtClean="0"/>
              <a:t> </a:t>
            </a:r>
            <a:r>
              <a:rPr lang="en-US" dirty="0"/>
              <a:t>rip current web sites: www.usla.org/ripcurrents and www.ripcurrents.noaa.gov</a:t>
            </a:r>
          </a:p>
        </p:txBody>
      </p:sp>
      <p:sp>
        <p:nvSpPr>
          <p:cNvPr id="4" name="Slide Number Placeholder 3"/>
          <p:cNvSpPr>
            <a:spLocks noGrp="1"/>
          </p:cNvSpPr>
          <p:nvPr>
            <p:ph type="sldNum" sz="quarter" idx="5"/>
          </p:nvPr>
        </p:nvSpPr>
        <p:spPr/>
        <p:txBody>
          <a:bodyPr/>
          <a:lstStyle/>
          <a:p>
            <a:fld id="{37DF3545-C2C5-4371-AFCD-DD1B539072A1}" type="slidenum">
              <a:rPr lang="en-US" smtClean="0"/>
              <a:t>2</a:t>
            </a:fld>
            <a:endParaRPr lang="en-US"/>
          </a:p>
        </p:txBody>
      </p:sp>
    </p:spTree>
    <p:extLst>
      <p:ext uri="{BB962C8B-B14F-4D97-AF65-F5344CB8AC3E}">
        <p14:creationId xmlns:p14="http://schemas.microsoft.com/office/powerpoint/2010/main" val="2654278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&lt;Image: Dye release research conducted to show the rip current through the surf zone&gt;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Help others learn more about the dangers of rip currents and how to stay safe while visiting the beach!</a:t>
            </a:r>
            <a:endParaRPr lang="en-US" sz="1200" b="0" i="0" u="none" strike="noStrike"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&lt;Ask the audience if they have any questions, or would like to share their own story about rip currents.&gt;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more information visit the NWS ripcurrents.noaa.gov and the USLA </a:t>
            </a:r>
            <a:r>
              <a:rPr lang="en-US" sz="1200" dirty="0" smtClean="0">
                <a:latin typeface="Arial" panose="020B0604020202020204" pitchFamily="34" charset="0"/>
                <a:cs typeface="Arial" panose="020B0604020202020204" pitchFamily="34" charset="0"/>
              </a:rPr>
              <a:t>usla.org/</a:t>
            </a:r>
            <a:r>
              <a:rPr lang="en-US" sz="1200" smtClean="0">
                <a:latin typeface="Arial" panose="020B0604020202020204" pitchFamily="34" charset="0"/>
                <a:cs typeface="Arial" panose="020B0604020202020204" pitchFamily="34" charset="0"/>
              </a:rPr>
              <a:t>ripcurrents </a:t>
            </a:r>
            <a:r>
              <a:rPr lang="en-US" sz="1200" dirty="0">
                <a:latin typeface="Arial" panose="020B0604020202020204" pitchFamily="34" charset="0"/>
                <a:cs typeface="Arial" panose="020B0604020202020204" pitchFamily="34" charset="0"/>
              </a:rPr>
              <a:t>websites.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20</a:t>
            </a:fld>
            <a:endParaRPr lang="en-US"/>
          </a:p>
        </p:txBody>
      </p:sp>
    </p:spTree>
    <p:extLst>
      <p:ext uri="{BB962C8B-B14F-4D97-AF65-F5344CB8AC3E}">
        <p14:creationId xmlns:p14="http://schemas.microsoft.com/office/powerpoint/2010/main" val="295904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most common beach hazard</a:t>
            </a:r>
          </a:p>
          <a:p>
            <a:endParaRPr lang="en-US" dirty="0"/>
          </a:p>
          <a:p>
            <a:pPr marL="171450" indent="-171450">
              <a:buFont typeface="Arial" panose="020B0604020202020204" pitchFamily="34" charset="0"/>
              <a:buChar char="•"/>
            </a:pPr>
            <a:r>
              <a:rPr lang="en-US" dirty="0"/>
              <a:t>Rips are the most common hazard found at a surf beach.</a:t>
            </a:r>
          </a:p>
          <a:p>
            <a:pPr marL="171450" indent="-171450">
              <a:buFont typeface="Arial" panose="020B0604020202020204" pitchFamily="34" charset="0"/>
              <a:buChar char="•"/>
            </a:pPr>
            <a:r>
              <a:rPr lang="en-US" dirty="0"/>
              <a:t>They are channelized currents of water that flow back into the ocean from the shoreline.</a:t>
            </a:r>
          </a:p>
          <a:p>
            <a:pPr marL="171450" indent="-171450">
              <a:buFont typeface="Arial" panose="020B0604020202020204" pitchFamily="34" charset="0"/>
              <a:buChar char="•"/>
            </a:pPr>
            <a:r>
              <a:rPr lang="en-US" dirty="0"/>
              <a:t>Rip currents are like treadmills in the surf. Swimmers who fight the current typically make little progress, then they can quickly tire. It is very important to learn how to escape the rip current, which is covered later in this training.</a:t>
            </a:r>
          </a:p>
          <a:p>
            <a:pPr marL="171450" indent="-171450">
              <a:buFont typeface="Arial" panose="020B0604020202020204" pitchFamily="34" charset="0"/>
              <a:buChar char="•"/>
            </a:pPr>
            <a:r>
              <a:rPr lang="en-US" dirty="0"/>
              <a:t>They form at breaks in sandbars, and are commonly found near structures such as jetties, piers, groins, and revetments. But they can form anywhere at a surf beach.</a:t>
            </a:r>
          </a:p>
          <a:p>
            <a:pPr marL="171450" indent="-171450">
              <a:buFont typeface="Arial" panose="020B0604020202020204" pitchFamily="34" charset="0"/>
              <a:buChar char="•"/>
            </a:pPr>
            <a:r>
              <a:rPr lang="en-US" dirty="0"/>
              <a:t>Rip currents are found along any beach where breaking waves occur including beaches along all the world’s oceans and large lakes such as the Great Lakes.</a:t>
            </a:r>
          </a:p>
          <a:p>
            <a:pPr marL="171450" indent="-171450">
              <a:buFont typeface="Arial" panose="020B0604020202020204" pitchFamily="34" charset="0"/>
              <a:buChar char="•"/>
            </a:pPr>
            <a:r>
              <a:rPr lang="en-US" dirty="0"/>
              <a:t>Lifeguards refer to rip currents as “Drowning Machines” based on how many people are impacted by them each year.</a:t>
            </a:r>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3</a:t>
            </a:fld>
            <a:endParaRPr lang="en-US"/>
          </a:p>
        </p:txBody>
      </p:sp>
    </p:spTree>
    <p:extLst>
      <p:ext uri="{BB962C8B-B14F-4D97-AF65-F5344CB8AC3E}">
        <p14:creationId xmlns:p14="http://schemas.microsoft.com/office/powerpoint/2010/main" val="353491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Facts about rip currents</a:t>
            </a:r>
          </a:p>
          <a:p>
            <a:endParaRPr lang="en-US" dirty="0"/>
          </a:p>
          <a:p>
            <a:pPr marL="171450" indent="-171450">
              <a:buFont typeface="Arial" panose="020B0604020202020204" pitchFamily="34" charset="0"/>
              <a:buChar char="•"/>
            </a:pPr>
            <a:r>
              <a:rPr lang="en-US" dirty="0"/>
              <a:t>Rip currents average 1-2 ft per second, but stronger rips can be faster than an Olympic swimmer, or more than 8 ft per second.</a:t>
            </a:r>
          </a:p>
          <a:p>
            <a:pPr marL="171450" indent="-171450">
              <a:buFont typeface="Arial" panose="020B0604020202020204" pitchFamily="34" charset="0"/>
              <a:buChar char="•"/>
            </a:pPr>
            <a:r>
              <a:rPr lang="en-US" dirty="0"/>
              <a:t>People falsely assume that rip currents pull you under the water when in reality rip currents pull you away from the shoreline. People do not go under until they are too tired to swim or float.</a:t>
            </a:r>
          </a:p>
          <a:p>
            <a:pPr marL="171450" indent="-171450">
              <a:buFont typeface="Arial" panose="020B0604020202020204" pitchFamily="34" charset="0"/>
              <a:buChar char="•"/>
            </a:pPr>
            <a:r>
              <a:rPr lang="en-US" dirty="0"/>
              <a:t>Rip currents are also mistakenly referred to as undertow or rip tides, the proper scientific term is rip current.</a:t>
            </a:r>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4</a:t>
            </a:fld>
            <a:endParaRPr lang="en-US"/>
          </a:p>
        </p:txBody>
      </p:sp>
    </p:spTree>
    <p:extLst>
      <p:ext uri="{BB962C8B-B14F-4D97-AF65-F5344CB8AC3E}">
        <p14:creationId xmlns:p14="http://schemas.microsoft.com/office/powerpoint/2010/main" val="3358815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Three parts of a rip current</a:t>
            </a:r>
          </a:p>
          <a:p>
            <a:endParaRPr lang="en-US" b="1" dirty="0"/>
          </a:p>
          <a:p>
            <a:pPr marL="171450" indent="-171450">
              <a:buFont typeface="Arial" panose="020B0604020202020204" pitchFamily="34" charset="0"/>
              <a:buChar char="•"/>
            </a:pPr>
            <a:r>
              <a:rPr lang="en-US" dirty="0"/>
              <a:t>Rip currents are </a:t>
            </a:r>
            <a:r>
              <a:rPr lang="en-US" dirty="0" smtClean="0"/>
              <a:t>composed </a:t>
            </a:r>
            <a:r>
              <a:rPr lang="en-US" dirty="0"/>
              <a:t>of three parts – feeder(s), neck, head. Depending on the incoming wave angle some rip currents may only have one feeder.</a:t>
            </a:r>
          </a:p>
          <a:p>
            <a:pPr marL="171450" indent="-171450">
              <a:buFont typeface="Arial" panose="020B0604020202020204" pitchFamily="34" charset="0"/>
              <a:buChar char="•"/>
            </a:pPr>
            <a:r>
              <a:rPr lang="en-US" dirty="0"/>
              <a:t>Rip currents begin as feeders near the shoreline, the neck is the area that carries people away from the beach, and the head is where the rip disperses - typically beyond the breaking waves.</a:t>
            </a:r>
          </a:p>
          <a:p>
            <a:pPr marL="171450" indent="-171450">
              <a:buFont typeface="Arial" panose="020B0604020202020204" pitchFamily="34" charset="0"/>
              <a:buChar char="•"/>
            </a:pPr>
            <a:r>
              <a:rPr lang="en-US" dirty="0"/>
              <a:t>The speeds are strongest in the neck, where people typically begin to realize they are in trouble.</a:t>
            </a:r>
          </a:p>
          <a:p>
            <a:pPr marL="171450" indent="-171450">
              <a:buFont typeface="Arial" panose="020B0604020202020204" pitchFamily="34" charset="0"/>
              <a:buChar char="•"/>
            </a:pPr>
            <a:r>
              <a:rPr lang="en-US" dirty="0"/>
              <a:t>Rip currents can be narrow, or more than 50 yards wide.</a:t>
            </a:r>
          </a:p>
          <a:p>
            <a:pPr marL="171450" indent="-171450">
              <a:buFont typeface="Arial" panose="020B0604020202020204" pitchFamily="34" charset="0"/>
              <a:buChar char="•"/>
            </a:pPr>
            <a:r>
              <a:rPr lang="en-US" dirty="0"/>
              <a:t>They sometimes end just beyond the line of breaking waves; however, others may continue to flow hundreds of yards offshore. </a:t>
            </a:r>
          </a:p>
          <a:p>
            <a:pPr marL="171450" indent="-171450">
              <a:buFont typeface="Arial" panose="020B0604020202020204" pitchFamily="34" charset="0"/>
              <a:buChar char="•"/>
            </a:pPr>
            <a:r>
              <a:rPr lang="en-US" dirty="0"/>
              <a:t>The current’s speed and length in the surf zone can make it very dangerous to swimmers of any skill, especially for those who do not know what to do if they are caught in a rip.</a:t>
            </a:r>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5</a:t>
            </a:fld>
            <a:endParaRPr lang="en-US"/>
          </a:p>
        </p:txBody>
      </p:sp>
    </p:spTree>
    <p:extLst>
      <p:ext uri="{BB962C8B-B14F-4D97-AF65-F5344CB8AC3E}">
        <p14:creationId xmlns:p14="http://schemas.microsoft.com/office/powerpoint/2010/main" val="418044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rip currents form?</a:t>
            </a:r>
          </a:p>
          <a:p>
            <a:endParaRPr lang="en-US" dirty="0"/>
          </a:p>
          <a:p>
            <a:pPr marL="171450" indent="-171450">
              <a:buFont typeface="Arial" panose="020B0604020202020204" pitchFamily="34" charset="0"/>
              <a:buChar char="•"/>
            </a:pPr>
            <a:r>
              <a:rPr lang="en-US" dirty="0"/>
              <a:t>Rip currents develop as a result of incoming waves pushing water up the slope of the beach.</a:t>
            </a:r>
          </a:p>
          <a:p>
            <a:pPr marL="171450" indent="-171450">
              <a:buFont typeface="Arial" panose="020B0604020202020204" pitchFamily="34" charset="0"/>
              <a:buChar char="•"/>
            </a:pPr>
            <a:r>
              <a:rPr lang="en-US" dirty="0"/>
              <a:t>To stay in balance the incoming water seeks the path of least resistance back through the surf, which is typically a break in the sandbar or other unevenness in the ocean bottom.</a:t>
            </a:r>
          </a:p>
          <a:p>
            <a:pPr marL="171450" indent="-171450">
              <a:buFont typeface="Arial" panose="020B0604020202020204" pitchFamily="34" charset="0"/>
              <a:buChar char="•"/>
            </a:pPr>
            <a:r>
              <a:rPr lang="en-US" dirty="0"/>
              <a:t>The strength of a rip current can change depending on the tide level and amount of waves moving toward shore.</a:t>
            </a:r>
          </a:p>
          <a:p>
            <a:pPr marL="171450" indent="-171450">
              <a:buFont typeface="Arial" panose="020B0604020202020204" pitchFamily="34" charset="0"/>
              <a:buChar char="•"/>
            </a:pPr>
            <a:r>
              <a:rPr lang="en-US" dirty="0"/>
              <a:t>The NWS forecasts rip current activity based on expected wave height, wave period, wind direction/speed, and tidal fluctuations through wave models and by monitoring ocean observations through weather buoys. These are forecasts. Actual conditions may vary. </a:t>
            </a:r>
          </a:p>
          <a:p>
            <a:pPr marL="171450" indent="-171450">
              <a:buFont typeface="Arial" panose="020B0604020202020204" pitchFamily="34" charset="0"/>
              <a:buChar char="•"/>
            </a:pPr>
            <a:r>
              <a:rPr lang="en-US" dirty="0"/>
              <a:t>Rip currents can be observed almost every day, though most of them are weak. However when the NWS determines that rip currents could become strong they alert the public with special statements. The NWS’s Surf Zone Forecast also includes a section for the daily rip current outlook, and Moderate or High Risk are highlighted when conditions warrant.</a:t>
            </a:r>
          </a:p>
          <a:p>
            <a:pPr marL="171450" indent="-171450">
              <a:buFont typeface="Arial" panose="020B0604020202020204" pitchFamily="34" charset="0"/>
              <a:buChar char="•"/>
            </a:pPr>
            <a:r>
              <a:rPr lang="en-US" dirty="0" smtClean="0"/>
              <a:t>Pay</a:t>
            </a:r>
            <a:r>
              <a:rPr lang="en-US" baseline="0" dirty="0" smtClean="0"/>
              <a:t> attention to these forecasts, visit lifeguarded beaches, and check with lifeguards for their safety advice because rip current activity can change.</a:t>
            </a:r>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6</a:t>
            </a:fld>
            <a:endParaRPr lang="en-US"/>
          </a:p>
        </p:txBody>
      </p:sp>
    </p:spTree>
    <p:extLst>
      <p:ext uri="{BB962C8B-B14F-4D97-AF65-F5344CB8AC3E}">
        <p14:creationId xmlns:p14="http://schemas.microsoft.com/office/powerpoint/2010/main" val="241646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Structure caused rip currents</a:t>
            </a:r>
          </a:p>
          <a:p>
            <a:endParaRPr lang="en-US" dirty="0"/>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Wherever structures extend from shore toward the water, they can cause rip currents.</a:t>
            </a:r>
            <a:endParaRPr lang="en-US"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Waves or currents moving along the shore (known as longshore currents) push water toward the structure and the only outlet for the water is along the structure </a:t>
            </a:r>
            <a:r>
              <a:rPr lang="en-US" sz="1800" b="0" i="0" dirty="0" smtClean="0">
                <a:solidFill>
                  <a:srgbClr val="2F5496"/>
                </a:solidFill>
                <a:effectLst/>
                <a:latin typeface="Arial" panose="020B0604020202020204" pitchFamily="34" charset="0"/>
              </a:rPr>
              <a:t>itself. As a result, the </a:t>
            </a:r>
            <a:r>
              <a:rPr lang="en-US" sz="1800" b="0" i="0" dirty="0">
                <a:solidFill>
                  <a:srgbClr val="2F5496"/>
                </a:solidFill>
                <a:effectLst/>
                <a:latin typeface="Arial" panose="020B0604020202020204" pitchFamily="34" charset="0"/>
              </a:rPr>
              <a:t>current </a:t>
            </a:r>
            <a:r>
              <a:rPr lang="en-US" sz="1800" b="0" i="0" dirty="0" smtClean="0">
                <a:solidFill>
                  <a:srgbClr val="2F5496"/>
                </a:solidFill>
                <a:effectLst/>
                <a:latin typeface="Arial" panose="020B0604020202020204" pitchFamily="34" charset="0"/>
              </a:rPr>
              <a:t>in these areas can </a:t>
            </a:r>
            <a:r>
              <a:rPr lang="en-US" sz="1800" b="0" i="0" dirty="0">
                <a:solidFill>
                  <a:srgbClr val="2F5496"/>
                </a:solidFill>
                <a:effectLst/>
                <a:latin typeface="Arial" panose="020B0604020202020204" pitchFamily="34" charset="0"/>
              </a:rPr>
              <a:t>be very concentrated and very strong.</a:t>
            </a:r>
            <a:endParaRPr lang="en-US"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These currents are commonly present beside piers, groins, jetties, and even at natural promontories.</a:t>
            </a:r>
            <a:endParaRPr lang="en-US"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n-US" sz="1800" b="0" i="0" dirty="0">
                <a:solidFill>
                  <a:srgbClr val="2F5496"/>
                </a:solidFill>
                <a:effectLst/>
                <a:latin typeface="Arial" panose="020B0604020202020204" pitchFamily="34" charset="0"/>
              </a:rPr>
              <a:t>Stay well clear of structures to avoid these currents.</a:t>
            </a:r>
            <a:endParaRPr lang="en-US" b="0" i="0" dirty="0">
              <a:solidFill>
                <a:srgbClr val="222222"/>
              </a:solidFill>
              <a:effectLst/>
              <a:latin typeface="Arial" panose="020B0604020202020204" pitchFamily="34" charset="0"/>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7</a:t>
            </a:fld>
            <a:endParaRPr lang="en-US"/>
          </a:p>
        </p:txBody>
      </p:sp>
    </p:spTree>
    <p:extLst>
      <p:ext uri="{BB962C8B-B14F-4D97-AF65-F5344CB8AC3E}">
        <p14:creationId xmlns:p14="http://schemas.microsoft.com/office/powerpoint/2010/main" val="1277730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are rip currents dangerous?</a:t>
            </a:r>
          </a:p>
          <a:p>
            <a:endParaRPr lang="en-US" dirty="0"/>
          </a:p>
          <a:p>
            <a:pPr marL="0" indent="0">
              <a:buFont typeface="Arial" panose="020B0604020202020204" pitchFamily="34" charset="0"/>
              <a:buNone/>
            </a:pPr>
            <a:r>
              <a:rPr lang="en-US" dirty="0"/>
              <a:t>Rip currents can be dangerous for several reasons, especially when they are very long. Note the large size of this San Diego rip current compared to the person in the lower left side of the image highlighted in yellow!</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There are several reasons why rip currents are referred to as “Drowning Machines” by lifeguards, but mainly because…</a:t>
            </a:r>
          </a:p>
          <a:p>
            <a:pPr marL="628650" lvl="1" indent="-171450">
              <a:buFont typeface="Arial" panose="020B0604020202020204" pitchFamily="34" charset="0"/>
              <a:buChar char="•"/>
            </a:pPr>
            <a:r>
              <a:rPr lang="en-US" dirty="0"/>
              <a:t>They carry people away from the safety of the beach and shallower water.</a:t>
            </a:r>
          </a:p>
          <a:p>
            <a:pPr marL="628650" lvl="1" indent="-171450">
              <a:buFont typeface="Arial" panose="020B0604020202020204" pitchFamily="34" charset="0"/>
              <a:buChar char="•"/>
            </a:pPr>
            <a:r>
              <a:rPr lang="en-US" dirty="0"/>
              <a:t>They can be very hard to spot, especially when the surf is rough, or they don’t understand what to look for.</a:t>
            </a:r>
          </a:p>
          <a:p>
            <a:pPr marL="628650" lvl="1" indent="-171450">
              <a:buFont typeface="Arial" panose="020B0604020202020204" pitchFamily="34" charset="0"/>
              <a:buChar char="•"/>
            </a:pPr>
            <a:r>
              <a:rPr lang="en-US" dirty="0"/>
              <a:t>The worst events often occur with the best weather. This occurs when a storm is far enough offshore that the weather is locally nice at the beach. Meanwhile, swells from the </a:t>
            </a:r>
            <a:r>
              <a:rPr lang="en-US" dirty="0" smtClean="0"/>
              <a:t>distant storm </a:t>
            </a:r>
            <a:r>
              <a:rPr lang="en-US" dirty="0"/>
              <a:t>move toward the beach creating a perfect surf environment for the formation of strong rip currents. People make the mistake assuming that surf conditions will be nice if the weather is nice!</a:t>
            </a:r>
          </a:p>
          <a:p>
            <a:pPr marL="628650" lvl="1" indent="-171450">
              <a:buFont typeface="Arial" panose="020B0604020202020204" pitchFamily="34" charset="0"/>
              <a:buChar char="•"/>
            </a:pPr>
            <a:r>
              <a:rPr lang="en-US" dirty="0"/>
              <a:t>Lastly, people try to get from where they are swimming to the beach in the shortest way which means they often swim directly against the current. Eventually they get tired and find themselves in a dangerous situation and panic. </a:t>
            </a:r>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8</a:t>
            </a:fld>
            <a:endParaRPr lang="en-US"/>
          </a:p>
        </p:txBody>
      </p:sp>
    </p:spTree>
    <p:extLst>
      <p:ext uri="{BB962C8B-B14F-4D97-AF65-F5344CB8AC3E}">
        <p14:creationId xmlns:p14="http://schemas.microsoft.com/office/powerpoint/2010/main" val="3614033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spot a rip current</a:t>
            </a:r>
          </a:p>
          <a:p>
            <a:endParaRPr lang="en-US" dirty="0"/>
          </a:p>
          <a:p>
            <a:pPr marL="171450" indent="-171450">
              <a:buFont typeface="Arial" panose="020B0604020202020204" pitchFamily="34" charset="0"/>
              <a:buChar char="•"/>
            </a:pPr>
            <a:r>
              <a:rPr lang="en-US" dirty="0"/>
              <a:t>While rip currents may be hard to spot there are some clues you can look for. If you are ever in doubt then ask a lifeguard, especially if you are at a guarded beach and they will let you know if they have observed any. </a:t>
            </a:r>
          </a:p>
          <a:p>
            <a:pPr marL="171450" indent="-171450">
              <a:buFont typeface="Arial" panose="020B0604020202020204" pitchFamily="34" charset="0"/>
              <a:buChar char="•"/>
            </a:pPr>
            <a:r>
              <a:rPr lang="en-US" b="0" dirty="0"/>
              <a:t>It is easier to spot rip currents from higher vantage points, and more difficult at the water’s edge</a:t>
            </a:r>
          </a:p>
          <a:p>
            <a:pPr marL="171450" indent="-171450">
              <a:buFont typeface="Arial" panose="020B0604020202020204" pitchFamily="34" charset="0"/>
              <a:buChar char="•"/>
            </a:pPr>
            <a:r>
              <a:rPr lang="en-US" u="sng" dirty="0"/>
              <a:t>Some of the clues include: </a:t>
            </a:r>
          </a:p>
          <a:p>
            <a:pPr marL="628650" lvl="1" indent="-171450">
              <a:buFont typeface="Arial" panose="020B0604020202020204" pitchFamily="34" charset="0"/>
              <a:buChar char="•"/>
            </a:pPr>
            <a:r>
              <a:rPr lang="en-US" dirty="0"/>
              <a:t>A narrow gap of darker, seemingly calmer water flanked by areas of breaking waves and whitewater (as in the picture in the slide)</a:t>
            </a:r>
          </a:p>
          <a:p>
            <a:pPr marL="628650" lvl="1" indent="-171450">
              <a:buFont typeface="Arial" panose="020B0604020202020204" pitchFamily="34" charset="0"/>
              <a:buChar char="•"/>
            </a:pPr>
            <a:r>
              <a:rPr lang="en-US" dirty="0"/>
              <a:t>A channel of churning/choppy water that is distinctive from surrounding water</a:t>
            </a:r>
          </a:p>
          <a:p>
            <a:pPr marL="628650" lvl="1" indent="-171450">
              <a:buFont typeface="Arial" panose="020B0604020202020204" pitchFamily="34" charset="0"/>
              <a:buChar char="•"/>
            </a:pPr>
            <a:r>
              <a:rPr lang="en-US" dirty="0"/>
              <a:t>A difference in water color, such as an area of muddy appearing water which occurs from sediment and sand being carried away from the beach</a:t>
            </a:r>
          </a:p>
          <a:p>
            <a:pPr marL="628650" lvl="1" indent="-171450">
              <a:buFont typeface="Arial" panose="020B0604020202020204" pitchFamily="34" charset="0"/>
              <a:buChar char="•"/>
            </a:pPr>
            <a:r>
              <a:rPr lang="en-US" dirty="0"/>
              <a:t>A consistent area of foam or seaweed being carried through the surf</a:t>
            </a:r>
          </a:p>
          <a:p>
            <a:pPr marL="171450" indent="-171450">
              <a:buFont typeface="Arial" panose="020B0604020202020204" pitchFamily="34" charset="0"/>
              <a:buChar char="•"/>
            </a:pPr>
            <a:r>
              <a:rPr lang="en-US" dirty="0"/>
              <a:t>With the stronger rip currents you may be able to observe the water flowing away from the beach out through the surf zone.</a:t>
            </a:r>
          </a:p>
          <a:p>
            <a:endParaRPr lang="en-US" dirty="0"/>
          </a:p>
        </p:txBody>
      </p:sp>
      <p:sp>
        <p:nvSpPr>
          <p:cNvPr id="4" name="Slide Number Placeholder 3"/>
          <p:cNvSpPr>
            <a:spLocks noGrp="1"/>
          </p:cNvSpPr>
          <p:nvPr>
            <p:ph type="sldNum" sz="quarter" idx="5"/>
          </p:nvPr>
        </p:nvSpPr>
        <p:spPr/>
        <p:txBody>
          <a:bodyPr/>
          <a:lstStyle/>
          <a:p>
            <a:fld id="{37DF3545-C2C5-4371-AFCD-DD1B539072A1}" type="slidenum">
              <a:rPr lang="en-US" smtClean="0"/>
              <a:t>9</a:t>
            </a:fld>
            <a:endParaRPr lang="en-US"/>
          </a:p>
        </p:txBody>
      </p:sp>
    </p:spTree>
    <p:extLst>
      <p:ext uri="{BB962C8B-B14F-4D97-AF65-F5344CB8AC3E}">
        <p14:creationId xmlns:p14="http://schemas.microsoft.com/office/powerpoint/2010/main" val="261299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AB122D-960F-4B82-957D-D8494565C1AA}" type="datetime1">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116004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FDB01C-6BE4-4C1C-8C1C-F066F1A2B91C}" type="datetime1">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75793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9C56-22CC-4C8C-9B0D-A0B4D1D05CF4}" type="datetime1">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420813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0DE1BD-63C8-48AC-AF07-A3A897E019CE}" type="datetime1">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209365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E83C26-4E0D-44F5-BB70-9FAD1B208882}" type="datetime1">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427615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03E6B9-24D9-4B7A-A6F1-FCA6F5446CA1}" type="datetime1">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368620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B3CB03-5328-4E2C-812C-319FAF32BCE8}" type="datetime1">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122198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3633BD-CFB5-4F65-AC16-7BCA9E288BE7}" type="datetime1">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344656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D8160-E2C7-4FCE-BA4E-666334AE2117}" type="datetime1">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211696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79A524-84E3-4A7B-B9A1-D1A7518C639D}" type="datetime1">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1067455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19634B-D874-4881-967C-B74E09E12670}" type="datetime1">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B961E-E163-45D7-A81E-F790332FE840}" type="slidenum">
              <a:rPr lang="en-US" smtClean="0"/>
              <a:t>‹#›</a:t>
            </a:fld>
            <a:endParaRPr lang="en-US"/>
          </a:p>
        </p:txBody>
      </p:sp>
    </p:spTree>
    <p:extLst>
      <p:ext uri="{BB962C8B-B14F-4D97-AF65-F5344CB8AC3E}">
        <p14:creationId xmlns:p14="http://schemas.microsoft.com/office/powerpoint/2010/main" val="83690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01DEE-6892-463E-B1DB-A9309585CC64}" type="datetime1">
              <a:rPr lang="en-US" smtClean="0"/>
              <a:t>5/12/2021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B961E-E163-45D7-A81E-F790332FE840}" type="slidenum">
              <a:rPr lang="en-US" smtClean="0"/>
              <a:t>‹#›</a:t>
            </a:fld>
            <a:endParaRPr lang="en-US"/>
          </a:p>
        </p:txBody>
      </p:sp>
    </p:spTree>
    <p:extLst>
      <p:ext uri="{BB962C8B-B14F-4D97-AF65-F5344CB8AC3E}">
        <p14:creationId xmlns:p14="http://schemas.microsoft.com/office/powerpoint/2010/main" val="2844299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6.jpg"/><Relationship Id="rId7" Type="http://schemas.openxmlformats.org/officeDocument/2006/relationships/image" Target="../media/image27.jpeg"/><Relationship Id="rId12"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7.png"/><Relationship Id="rId5" Type="http://schemas.openxmlformats.org/officeDocument/2006/relationships/image" Target="../media/image25.jpeg"/><Relationship Id="rId10" Type="http://schemas.openxmlformats.org/officeDocument/2006/relationships/image" Target="../media/image3.png"/><Relationship Id="rId4" Type="http://schemas.openxmlformats.org/officeDocument/2006/relationships/image" Target="../media/image24.jpg"/><Relationship Id="rId9"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4.jp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ripcurrents.noaa.gov/"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jpe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7.t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a:xfrm>
            <a:off x="-5451" y="6020346"/>
            <a:ext cx="12191999" cy="51211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452" y="273970"/>
            <a:ext cx="12191999" cy="1384995"/>
          </a:xfrm>
          <a:prstGeom prst="rect">
            <a:avLst/>
          </a:prstGeom>
          <a:noFill/>
          <a:effectLst>
            <a:softEdge rad="12700"/>
          </a:effectLst>
        </p:spPr>
        <p:txBody>
          <a:bodyPr wrap="square" rtlCol="0">
            <a:spAutoFit/>
          </a:bodyPr>
          <a:lstStyle/>
          <a:p>
            <a:pPr algn="ctr"/>
            <a:r>
              <a:rPr lang="en-US" sz="4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Rip Current Basics and Safety Information</a:t>
            </a:r>
          </a:p>
          <a:p>
            <a:pPr algn="ctr"/>
            <a:r>
              <a:rPr lang="en-US" sz="3600" dirty="0" smtClean="0">
                <a:solidFill>
                  <a:srgbClr val="FF757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Know Your Options!</a:t>
            </a:r>
            <a:endParaRPr lang="en-US" sz="1100" dirty="0">
              <a:solidFill>
                <a:srgbClr val="FF757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a:stretch>
            <a:fillRect/>
          </a:stretch>
        </p:blipFill>
        <p:spPr>
          <a:xfrm>
            <a:off x="7155113" y="6086868"/>
            <a:ext cx="1108672" cy="379068"/>
          </a:xfrm>
          <a:prstGeom prst="rect">
            <a:avLst/>
          </a:prstGeom>
          <a:ln>
            <a:noFill/>
          </a:ln>
          <a:effectLst>
            <a:glow rad="139700">
              <a:schemeClr val="accent5">
                <a:satMod val="175000"/>
                <a:alpha val="40000"/>
              </a:schemeClr>
            </a:glow>
            <a:outerShdw blurRad="292100" dist="139700" dir="2700000" algn="tl" rotWithShape="0">
              <a:srgbClr val="333333">
                <a:alpha val="65000"/>
              </a:srgbClr>
            </a:outerShdw>
          </a:effectLst>
        </p:spPr>
      </p:pic>
      <p:sp>
        <p:nvSpPr>
          <p:cNvPr id="17" name="TextBox 16"/>
          <p:cNvSpPr txBox="1"/>
          <p:nvPr/>
        </p:nvSpPr>
        <p:spPr>
          <a:xfrm>
            <a:off x="8384686" y="6082827"/>
            <a:ext cx="3723484" cy="400110"/>
          </a:xfrm>
          <a:prstGeom prst="rect">
            <a:avLst/>
          </a:prstGeom>
          <a:noFill/>
        </p:spPr>
        <p:txBody>
          <a:bodyPr wrap="square" rtlCol="0">
            <a:spAutoFit/>
          </a:bodyPr>
          <a:lstStyle/>
          <a:p>
            <a:pPr algn="r"/>
            <a:r>
              <a:rPr lang="en-US" sz="2000" i="1" dirty="0">
                <a:solidFill>
                  <a:schemeClr val="bg1"/>
                </a:solidFill>
              </a:rPr>
              <a:t>Building a Weather-Ready Nation</a:t>
            </a:r>
          </a:p>
        </p:txBody>
      </p:sp>
      <p:pic>
        <p:nvPicPr>
          <p:cNvPr id="13" name="Picture 12">
            <a:extLst>
              <a:ext uri="{FF2B5EF4-FFF2-40B4-BE49-F238E27FC236}">
                <a16:creationId xmlns:a16="http://schemas.microsoft.com/office/drawing/2014/main" id="{8D8688AE-5870-4986-9951-35042FD4A09D}"/>
              </a:ext>
            </a:extLst>
          </p:cNvPr>
          <p:cNvPicPr>
            <a:picLocks noChangeAspect="1"/>
          </p:cNvPicPr>
          <p:nvPr/>
        </p:nvPicPr>
        <p:blipFill>
          <a:blip r:embed="rId5"/>
          <a:stretch>
            <a:fillRect/>
          </a:stretch>
        </p:blipFill>
        <p:spPr>
          <a:xfrm>
            <a:off x="1260400" y="5779485"/>
            <a:ext cx="1003542" cy="1000044"/>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726EA9E0-94CD-426A-97D5-6018191F1B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2791" y="5618900"/>
            <a:ext cx="1331349" cy="11927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a:t>
            </a:fld>
            <a:endParaRPr lang="en-US" b="1" dirty="0">
              <a:solidFill>
                <a:schemeClr val="tx1"/>
              </a:solidFill>
            </a:endParaRPr>
          </a:p>
        </p:txBody>
      </p:sp>
      <p:pic>
        <p:nvPicPr>
          <p:cNvPr id="12"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670" y="5799750"/>
            <a:ext cx="979779" cy="979779"/>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606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849105"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 you find the rip current? </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Exercise 1</a:t>
            </a:r>
            <a:endPar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7" descr="ripfromabove">
            <a:extLst>
              <a:ext uri="{FF2B5EF4-FFF2-40B4-BE49-F238E27FC236}">
                <a16:creationId xmlns:a16="http://schemas.microsoft.com/office/drawing/2014/main" id="{58B9B94D-0F36-42B9-A472-A286A2F20C6F}"/>
              </a:ext>
            </a:extLst>
          </p:cNvPr>
          <p:cNvPicPr>
            <a:picLocks noChangeAspect="1" noChangeArrowheads="1"/>
          </p:cNvPicPr>
          <p:nvPr/>
        </p:nvPicPr>
        <p:blipFill>
          <a:blip r:embed="rId4"/>
          <a:srcRect/>
          <a:stretch>
            <a:fillRect/>
          </a:stretch>
        </p:blipFill>
        <p:spPr bwMode="auto">
          <a:xfrm>
            <a:off x="7479321" y="2047931"/>
            <a:ext cx="4133294" cy="3110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arolinbch9112001">
            <a:extLst>
              <a:ext uri="{FF2B5EF4-FFF2-40B4-BE49-F238E27FC236}">
                <a16:creationId xmlns:a16="http://schemas.microsoft.com/office/drawing/2014/main" id="{8E7441C1-11F8-4362-85FC-F55E0A74CF0A}"/>
              </a:ext>
            </a:extLst>
          </p:cNvPr>
          <p:cNvPicPr>
            <a:picLocks noChangeAspect="1" noChangeArrowheads="1"/>
          </p:cNvPicPr>
          <p:nvPr/>
        </p:nvPicPr>
        <p:blipFill>
          <a:blip r:embed="rId5"/>
          <a:srcRect/>
          <a:stretch>
            <a:fillRect/>
          </a:stretch>
        </p:blipFill>
        <p:spPr bwMode="auto">
          <a:xfrm>
            <a:off x="680698" y="1287693"/>
            <a:ext cx="6144651" cy="46084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D25F34DA-9DEB-4F96-AF36-2558C8A33C43}"/>
              </a:ext>
            </a:extLst>
          </p:cNvPr>
          <p:cNvGrpSpPr/>
          <p:nvPr/>
        </p:nvGrpSpPr>
        <p:grpSpPr>
          <a:xfrm>
            <a:off x="829498" y="1316210"/>
            <a:ext cx="3282043" cy="1062232"/>
            <a:chOff x="829498" y="1316210"/>
            <a:chExt cx="3282043" cy="1062232"/>
          </a:xfrm>
        </p:grpSpPr>
        <p:sp>
          <p:nvSpPr>
            <p:cNvPr id="10" name="TextBox 9">
              <a:extLst>
                <a:ext uri="{FF2B5EF4-FFF2-40B4-BE49-F238E27FC236}">
                  <a16:creationId xmlns:a16="http://schemas.microsoft.com/office/drawing/2014/main" id="{4D9017D2-2664-4771-B583-5DB05287BD22}"/>
                </a:ext>
              </a:extLst>
            </p:cNvPr>
            <p:cNvSpPr txBox="1"/>
            <p:nvPr/>
          </p:nvSpPr>
          <p:spPr>
            <a:xfrm>
              <a:off x="829498" y="1316210"/>
              <a:ext cx="3282043" cy="400110"/>
            </a:xfrm>
            <a:prstGeom prst="rect">
              <a:avLst/>
            </a:prstGeom>
            <a:solidFill>
              <a:srgbClr val="FFFFFF">
                <a:alpha val="96000"/>
              </a:srgbClr>
            </a:solidFill>
            <a:effectLst>
              <a:softEdge rad="63500"/>
            </a:effectLst>
          </p:spPr>
          <p:txBody>
            <a:bodyPr wrap="square" rtlCol="0">
              <a:spAutoFit/>
            </a:bodyPr>
            <a:lstStyle/>
            <a:p>
              <a:pPr algn="ctr"/>
              <a:r>
                <a:rPr lang="en-US" sz="2000" dirty="0">
                  <a:latin typeface="Arial" panose="020B0604020202020204" pitchFamily="34" charset="0"/>
                  <a:cs typeface="Arial" panose="020B0604020202020204" pitchFamily="34" charset="0"/>
                </a:rPr>
                <a:t>A difference in water color</a:t>
              </a:r>
            </a:p>
          </p:txBody>
        </p:sp>
        <p:cxnSp>
          <p:nvCxnSpPr>
            <p:cNvPr id="12" name="Straight Arrow Connector 11">
              <a:extLst>
                <a:ext uri="{FF2B5EF4-FFF2-40B4-BE49-F238E27FC236}">
                  <a16:creationId xmlns:a16="http://schemas.microsoft.com/office/drawing/2014/main" id="{FEDD35B6-991E-41D5-8B5B-B54A0C196A28}"/>
                </a:ext>
              </a:extLst>
            </p:cNvPr>
            <p:cNvCxnSpPr>
              <a:cxnSpLocks/>
            </p:cNvCxnSpPr>
            <p:nvPr/>
          </p:nvCxnSpPr>
          <p:spPr>
            <a:xfrm>
              <a:off x="2498277" y="1789799"/>
              <a:ext cx="1387923" cy="463544"/>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7B4A277-26C1-436A-A26A-52D6BC64EA62}"/>
                </a:ext>
              </a:extLst>
            </p:cNvPr>
            <p:cNvCxnSpPr>
              <a:cxnSpLocks/>
            </p:cNvCxnSpPr>
            <p:nvPr/>
          </p:nvCxnSpPr>
          <p:spPr>
            <a:xfrm>
              <a:off x="2530935" y="1806128"/>
              <a:ext cx="259283" cy="572314"/>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540FD447-05C6-4DF7-AA0C-4BEC033C7874}"/>
              </a:ext>
            </a:extLst>
          </p:cNvPr>
          <p:cNvSpPr txBox="1"/>
          <p:nvPr/>
        </p:nvSpPr>
        <p:spPr>
          <a:xfrm>
            <a:off x="7454025" y="1990781"/>
            <a:ext cx="2072893" cy="707886"/>
          </a:xfrm>
          <a:prstGeom prst="rect">
            <a:avLst/>
          </a:prstGeom>
          <a:solidFill>
            <a:srgbClr val="FFFFFF">
              <a:alpha val="96000"/>
            </a:srgbClr>
          </a:solidFill>
          <a:effectLst>
            <a:softEdge rad="63500"/>
          </a:effectLst>
        </p:spPr>
        <p:txBody>
          <a:bodyPr wrap="square" rtlCol="0">
            <a:spAutoFit/>
          </a:bodyPr>
          <a:lstStyle/>
          <a:p>
            <a:pPr algn="ctr"/>
            <a:r>
              <a:rPr lang="en-US" sz="2000" dirty="0">
                <a:latin typeface="Arial" panose="020B0604020202020204" pitchFamily="34" charset="0"/>
                <a:cs typeface="Arial" panose="020B0604020202020204" pitchFamily="34" charset="0"/>
              </a:rPr>
              <a:t>A difference in water color</a:t>
            </a:r>
          </a:p>
        </p:txBody>
      </p:sp>
      <p:cxnSp>
        <p:nvCxnSpPr>
          <p:cNvPr id="17" name="Straight Arrow Connector 16">
            <a:extLst>
              <a:ext uri="{FF2B5EF4-FFF2-40B4-BE49-F238E27FC236}">
                <a16:creationId xmlns:a16="http://schemas.microsoft.com/office/drawing/2014/main" id="{41C8E9DE-6EEE-4A76-B34D-5EB43F6E8794}"/>
              </a:ext>
            </a:extLst>
          </p:cNvPr>
          <p:cNvCxnSpPr/>
          <p:nvPr/>
        </p:nvCxnSpPr>
        <p:spPr>
          <a:xfrm>
            <a:off x="8226879" y="2774867"/>
            <a:ext cx="718457" cy="408214"/>
          </a:xfrm>
          <a:prstGeom prst="straightConnector1">
            <a:avLst/>
          </a:prstGeom>
          <a:ln w="14605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F39B2DB-9DFF-49D3-8BD0-970F2835C54A}"/>
              </a:ext>
            </a:extLst>
          </p:cNvPr>
          <p:cNvSpPr txBox="1"/>
          <p:nvPr/>
        </p:nvSpPr>
        <p:spPr>
          <a:xfrm>
            <a:off x="691570" y="5573957"/>
            <a:ext cx="5753099" cy="338554"/>
          </a:xfrm>
          <a:prstGeom prst="rect">
            <a:avLst/>
          </a:prstGeom>
          <a:noFill/>
        </p:spPr>
        <p:txBody>
          <a:bodyPr wrap="square" rtlCol="0">
            <a:spAutoFit/>
          </a:bodyPr>
          <a:lstStyle/>
          <a:p>
            <a:r>
              <a:rPr lang="en-US" sz="1600" dirty="0"/>
              <a:t>Photo: Carolina Beach, NC Police Department</a:t>
            </a:r>
          </a:p>
        </p:txBody>
      </p:sp>
      <p:sp>
        <p:nvSpPr>
          <p:cNvPr id="4" name="TextBox 3">
            <a:extLst>
              <a:ext uri="{FF2B5EF4-FFF2-40B4-BE49-F238E27FC236}">
                <a16:creationId xmlns:a16="http://schemas.microsoft.com/office/drawing/2014/main" id="{14E8D5A0-EAC8-4DB3-983D-737E40F7990A}"/>
              </a:ext>
            </a:extLst>
          </p:cNvPr>
          <p:cNvSpPr txBox="1"/>
          <p:nvPr/>
        </p:nvSpPr>
        <p:spPr>
          <a:xfrm>
            <a:off x="4812042" y="3141633"/>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A</a:t>
            </a:r>
          </a:p>
        </p:txBody>
      </p:sp>
      <p:sp>
        <p:nvSpPr>
          <p:cNvPr id="5" name="TextBox 4">
            <a:extLst>
              <a:ext uri="{FF2B5EF4-FFF2-40B4-BE49-F238E27FC236}">
                <a16:creationId xmlns:a16="http://schemas.microsoft.com/office/drawing/2014/main" id="{36DF6FED-6DC3-4676-8019-9A1111D163FE}"/>
              </a:ext>
            </a:extLst>
          </p:cNvPr>
          <p:cNvSpPr txBox="1"/>
          <p:nvPr/>
        </p:nvSpPr>
        <p:spPr>
          <a:xfrm>
            <a:off x="2822876" y="1883059"/>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B</a:t>
            </a:r>
          </a:p>
        </p:txBody>
      </p:sp>
      <p:sp>
        <p:nvSpPr>
          <p:cNvPr id="6" name="TextBox 5">
            <a:extLst>
              <a:ext uri="{FF2B5EF4-FFF2-40B4-BE49-F238E27FC236}">
                <a16:creationId xmlns:a16="http://schemas.microsoft.com/office/drawing/2014/main" id="{7F817C78-652A-4FE6-B4B3-2246B5D65A52}"/>
              </a:ext>
            </a:extLst>
          </p:cNvPr>
          <p:cNvSpPr txBox="1"/>
          <p:nvPr/>
        </p:nvSpPr>
        <p:spPr>
          <a:xfrm>
            <a:off x="5779259" y="2218303"/>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C</a:t>
            </a:r>
          </a:p>
        </p:txBody>
      </p:sp>
      <p:sp>
        <p:nvSpPr>
          <p:cNvPr id="18" name="Slide Number Placeholder 17"/>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10</a:t>
            </a:fld>
            <a:endParaRPr lang="en-US" b="1" dirty="0">
              <a:solidFill>
                <a:schemeClr val="tx1"/>
              </a:solidFill>
            </a:endParaRPr>
          </a:p>
        </p:txBody>
      </p:sp>
      <p:pic>
        <p:nvPicPr>
          <p:cNvPr id="19" name="Picture 18">
            <a:extLst>
              <a:ext uri="{FF2B5EF4-FFF2-40B4-BE49-F238E27FC236}">
                <a16:creationId xmlns:a16="http://schemas.microsoft.com/office/drawing/2014/main" id="{6D24D70E-26D9-4EB8-8A12-7861F6C7D46F}"/>
              </a:ext>
            </a:extLst>
          </p:cNvPr>
          <p:cNvPicPr>
            <a:picLocks noChangeAspect="1"/>
          </p:cNvPicPr>
          <p:nvPr/>
        </p:nvPicPr>
        <p:blipFill>
          <a:blip r:embed="rId6"/>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20"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8" descr="Image result for high resolution noaa lo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49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849107"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 you find the rip current? </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Exercise 2</a:t>
            </a:r>
            <a:endPar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6" descr="Image result for rip current">
            <a:extLst>
              <a:ext uri="{FF2B5EF4-FFF2-40B4-BE49-F238E27FC236}">
                <a16:creationId xmlns:a16="http://schemas.microsoft.com/office/drawing/2014/main" id="{83779E18-9A1F-479E-9894-7B01FC85A258}"/>
              </a:ext>
            </a:extLst>
          </p:cNvPr>
          <p:cNvPicPr>
            <a:picLocks noChangeAspect="1" noChangeArrowheads="1"/>
          </p:cNvPicPr>
          <p:nvPr/>
        </p:nvPicPr>
        <p:blipFill>
          <a:blip r:embed="rId4"/>
          <a:srcRect/>
          <a:stretch>
            <a:fillRect/>
          </a:stretch>
        </p:blipFill>
        <p:spPr bwMode="auto">
          <a:xfrm>
            <a:off x="2008415" y="1711421"/>
            <a:ext cx="8410705" cy="4510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27A6CD2-991B-4BA6-BE96-0EE4DD9FDFD8}"/>
              </a:ext>
            </a:extLst>
          </p:cNvPr>
          <p:cNvGrpSpPr/>
          <p:nvPr/>
        </p:nvGrpSpPr>
        <p:grpSpPr>
          <a:xfrm>
            <a:off x="3462428" y="1959676"/>
            <a:ext cx="5359137" cy="1694710"/>
            <a:chOff x="3462428" y="1959676"/>
            <a:chExt cx="5359137" cy="1694710"/>
          </a:xfrm>
        </p:grpSpPr>
        <p:sp>
          <p:nvSpPr>
            <p:cNvPr id="8" name="TextBox 7">
              <a:extLst>
                <a:ext uri="{FF2B5EF4-FFF2-40B4-BE49-F238E27FC236}">
                  <a16:creationId xmlns:a16="http://schemas.microsoft.com/office/drawing/2014/main" id="{F47D4128-1FDF-4056-8BD4-E936FED2D758}"/>
                </a:ext>
              </a:extLst>
            </p:cNvPr>
            <p:cNvSpPr txBox="1"/>
            <p:nvPr/>
          </p:nvSpPr>
          <p:spPr>
            <a:xfrm>
              <a:off x="3605971" y="1959676"/>
              <a:ext cx="5215594" cy="830997"/>
            </a:xfrm>
            <a:prstGeom prst="rect">
              <a:avLst/>
            </a:prstGeom>
            <a:solidFill>
              <a:srgbClr val="FFFFFF">
                <a:alpha val="70000"/>
              </a:srgbClr>
            </a:solidFill>
            <a:effectLst>
              <a:softEdge rad="63500"/>
            </a:effectLst>
          </p:spPr>
          <p:txBody>
            <a:bodyPr wrap="square" rtlCol="0">
              <a:spAutoFit/>
            </a:bodyPr>
            <a:lstStyle/>
            <a:p>
              <a:pPr algn="ctr"/>
              <a:r>
                <a:rPr lang="en-US" sz="2400" dirty="0">
                  <a:latin typeface="Arial" panose="020B0604020202020204" pitchFamily="34" charset="0"/>
                  <a:cs typeface="Arial" panose="020B0604020202020204" pitchFamily="34" charset="0"/>
                </a:rPr>
                <a:t>Area of seemingly calmer water no breaking waves through the surf</a:t>
              </a:r>
            </a:p>
          </p:txBody>
        </p:sp>
        <p:cxnSp>
          <p:nvCxnSpPr>
            <p:cNvPr id="9" name="Straight Arrow Connector 8">
              <a:extLst>
                <a:ext uri="{FF2B5EF4-FFF2-40B4-BE49-F238E27FC236}">
                  <a16:creationId xmlns:a16="http://schemas.microsoft.com/office/drawing/2014/main" id="{D2B329D4-BDCD-4D62-BCBF-0D6DA2C1092C}"/>
                </a:ext>
              </a:extLst>
            </p:cNvPr>
            <p:cNvCxnSpPr>
              <a:cxnSpLocks/>
            </p:cNvCxnSpPr>
            <p:nvPr/>
          </p:nvCxnSpPr>
          <p:spPr>
            <a:xfrm flipH="1">
              <a:off x="3462428" y="2828359"/>
              <a:ext cx="2870509" cy="826027"/>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90B1C90-B525-4EFA-8C07-366F006C977B}"/>
                </a:ext>
              </a:extLst>
            </p:cNvPr>
            <p:cNvCxnSpPr>
              <a:cxnSpLocks/>
            </p:cNvCxnSpPr>
            <p:nvPr/>
          </p:nvCxnSpPr>
          <p:spPr>
            <a:xfrm flipH="1">
              <a:off x="4629302" y="2828359"/>
              <a:ext cx="1703635" cy="768285"/>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CA7DCE0-E11F-46DE-91EC-A730AC5C9106}"/>
                </a:ext>
              </a:extLst>
            </p:cNvPr>
            <p:cNvCxnSpPr>
              <a:cxnSpLocks/>
            </p:cNvCxnSpPr>
            <p:nvPr/>
          </p:nvCxnSpPr>
          <p:spPr>
            <a:xfrm flipH="1">
              <a:off x="5586137" y="2828359"/>
              <a:ext cx="746800" cy="768285"/>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D26187C-11B0-4E0D-B12C-B45BE8C62DC2}"/>
                </a:ext>
              </a:extLst>
            </p:cNvPr>
            <p:cNvCxnSpPr>
              <a:cxnSpLocks/>
            </p:cNvCxnSpPr>
            <p:nvPr/>
          </p:nvCxnSpPr>
          <p:spPr>
            <a:xfrm>
              <a:off x="6262923" y="2809516"/>
              <a:ext cx="303386" cy="768285"/>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93D4C06-C26C-4D59-8F74-1E82314DEB81}"/>
                </a:ext>
              </a:extLst>
            </p:cNvPr>
            <p:cNvCxnSpPr>
              <a:cxnSpLocks/>
            </p:cNvCxnSpPr>
            <p:nvPr/>
          </p:nvCxnSpPr>
          <p:spPr>
            <a:xfrm>
              <a:off x="6309599" y="2843931"/>
              <a:ext cx="1477351" cy="446140"/>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DAA16112-7940-4B85-AC3E-9508C19F7BCA}"/>
              </a:ext>
            </a:extLst>
          </p:cNvPr>
          <p:cNvSpPr txBox="1"/>
          <p:nvPr/>
        </p:nvSpPr>
        <p:spPr>
          <a:xfrm>
            <a:off x="2033851" y="5899319"/>
            <a:ext cx="5753099" cy="338554"/>
          </a:xfrm>
          <a:prstGeom prst="rect">
            <a:avLst/>
          </a:prstGeom>
          <a:noFill/>
        </p:spPr>
        <p:txBody>
          <a:bodyPr wrap="square" rtlCol="0">
            <a:spAutoFit/>
          </a:bodyPr>
          <a:lstStyle/>
          <a:p>
            <a:r>
              <a:rPr lang="en-US" sz="1600" dirty="0"/>
              <a:t>Photo: NOAA </a:t>
            </a:r>
          </a:p>
        </p:txBody>
      </p:sp>
      <p:sp>
        <p:nvSpPr>
          <p:cNvPr id="5" name="TextBox 4">
            <a:extLst>
              <a:ext uri="{FF2B5EF4-FFF2-40B4-BE49-F238E27FC236}">
                <a16:creationId xmlns:a16="http://schemas.microsoft.com/office/drawing/2014/main" id="{BC083473-96CF-44E4-81EB-A8627910D156}"/>
              </a:ext>
            </a:extLst>
          </p:cNvPr>
          <p:cNvSpPr txBox="1"/>
          <p:nvPr/>
        </p:nvSpPr>
        <p:spPr>
          <a:xfrm>
            <a:off x="8554603" y="3143998"/>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A</a:t>
            </a:r>
          </a:p>
        </p:txBody>
      </p:sp>
      <p:sp>
        <p:nvSpPr>
          <p:cNvPr id="6" name="TextBox 5">
            <a:extLst>
              <a:ext uri="{FF2B5EF4-FFF2-40B4-BE49-F238E27FC236}">
                <a16:creationId xmlns:a16="http://schemas.microsoft.com/office/drawing/2014/main" id="{7ACAD8DE-246E-4EE2-A55A-91EAADD35B07}"/>
              </a:ext>
            </a:extLst>
          </p:cNvPr>
          <p:cNvSpPr txBox="1"/>
          <p:nvPr/>
        </p:nvSpPr>
        <p:spPr>
          <a:xfrm>
            <a:off x="5994978" y="3864175"/>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B</a:t>
            </a:r>
          </a:p>
        </p:txBody>
      </p:sp>
      <p:sp>
        <p:nvSpPr>
          <p:cNvPr id="20" name="TextBox 19">
            <a:extLst>
              <a:ext uri="{FF2B5EF4-FFF2-40B4-BE49-F238E27FC236}">
                <a16:creationId xmlns:a16="http://schemas.microsoft.com/office/drawing/2014/main" id="{F8B2D3DD-33FE-4216-99DA-A7B86AC78A5E}"/>
              </a:ext>
            </a:extLst>
          </p:cNvPr>
          <p:cNvSpPr txBox="1"/>
          <p:nvPr/>
        </p:nvSpPr>
        <p:spPr>
          <a:xfrm>
            <a:off x="5800784" y="3046959"/>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C</a:t>
            </a:r>
          </a:p>
        </p:txBody>
      </p:sp>
      <p:sp>
        <p:nvSpPr>
          <p:cNvPr id="17" name="Slide Number Placeholder 16"/>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11</a:t>
            </a:fld>
            <a:endParaRPr lang="en-US" b="1" dirty="0">
              <a:solidFill>
                <a:schemeClr val="tx1"/>
              </a:solidFill>
            </a:endParaRPr>
          </a:p>
        </p:txBody>
      </p:sp>
      <p:pic>
        <p:nvPicPr>
          <p:cNvPr id="19" name="Picture 18">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21"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09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fourthrip">
            <a:extLst>
              <a:ext uri="{FF2B5EF4-FFF2-40B4-BE49-F238E27FC236}">
                <a16:creationId xmlns:a16="http://schemas.microsoft.com/office/drawing/2014/main" id="{792D17C0-1371-4E04-B292-BF39A1F0FE8E}"/>
              </a:ext>
            </a:extLst>
          </p:cNvPr>
          <p:cNvPicPr>
            <a:picLocks noChangeAspect="1" noChangeArrowheads="1"/>
          </p:cNvPicPr>
          <p:nvPr/>
        </p:nvPicPr>
        <p:blipFill>
          <a:blip r:embed="rId4"/>
          <a:srcRect/>
          <a:stretch>
            <a:fillRect/>
          </a:stretch>
        </p:blipFill>
        <p:spPr bwMode="auto">
          <a:xfrm>
            <a:off x="2434508" y="1556012"/>
            <a:ext cx="7796858" cy="474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9712F7A4-F0C9-44AE-B304-EFD8203FA96A}"/>
              </a:ext>
            </a:extLst>
          </p:cNvPr>
          <p:cNvGrpSpPr/>
          <p:nvPr/>
        </p:nvGrpSpPr>
        <p:grpSpPr>
          <a:xfrm>
            <a:off x="2817594" y="1788019"/>
            <a:ext cx="5754906" cy="2585728"/>
            <a:chOff x="2874744" y="1845169"/>
            <a:chExt cx="5754906" cy="2585728"/>
          </a:xfrm>
        </p:grpSpPr>
        <p:sp>
          <p:nvSpPr>
            <p:cNvPr id="18" name="TextBox 17">
              <a:extLst>
                <a:ext uri="{FF2B5EF4-FFF2-40B4-BE49-F238E27FC236}">
                  <a16:creationId xmlns:a16="http://schemas.microsoft.com/office/drawing/2014/main" id="{34D2E9CB-A27C-4A19-AE69-0703584CBF33}"/>
                </a:ext>
              </a:extLst>
            </p:cNvPr>
            <p:cNvSpPr txBox="1"/>
            <p:nvPr/>
          </p:nvSpPr>
          <p:spPr>
            <a:xfrm>
              <a:off x="2874744" y="1845169"/>
              <a:ext cx="5754906" cy="830997"/>
            </a:xfrm>
            <a:prstGeom prst="rect">
              <a:avLst/>
            </a:prstGeom>
            <a:solidFill>
              <a:srgbClr val="FFFFFF">
                <a:alpha val="70000"/>
              </a:srgbClr>
            </a:solidFill>
            <a:effectLst>
              <a:softEdge rad="63500"/>
            </a:effectLst>
          </p:spPr>
          <p:txBody>
            <a:bodyPr wrap="square" rtlCol="0">
              <a:spAutoFit/>
            </a:bodyPr>
            <a:lstStyle/>
            <a:p>
              <a:pPr algn="ctr"/>
              <a:r>
                <a:rPr lang="en-US" sz="2400" dirty="0">
                  <a:latin typeface="Arial" panose="020B0604020202020204" pitchFamily="34" charset="0"/>
                  <a:cs typeface="Arial" panose="020B0604020202020204" pitchFamily="34" charset="0"/>
                </a:rPr>
                <a:t>Another example of a rip in an area that looks calmer with no breaking waves</a:t>
              </a:r>
            </a:p>
          </p:txBody>
        </p:sp>
        <p:cxnSp>
          <p:nvCxnSpPr>
            <p:cNvPr id="19" name="Straight Arrow Connector 18">
              <a:extLst>
                <a:ext uri="{FF2B5EF4-FFF2-40B4-BE49-F238E27FC236}">
                  <a16:creationId xmlns:a16="http://schemas.microsoft.com/office/drawing/2014/main" id="{B7B9411F-B781-41BD-9231-73F8C0711C13}"/>
                </a:ext>
              </a:extLst>
            </p:cNvPr>
            <p:cNvCxnSpPr>
              <a:cxnSpLocks/>
            </p:cNvCxnSpPr>
            <p:nvPr/>
          </p:nvCxnSpPr>
          <p:spPr>
            <a:xfrm>
              <a:off x="6262923" y="2676166"/>
              <a:ext cx="937977" cy="1754731"/>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06B49138-6573-46E1-844C-FA768D6B670C}"/>
              </a:ext>
            </a:extLst>
          </p:cNvPr>
          <p:cNvSpPr txBox="1"/>
          <p:nvPr/>
        </p:nvSpPr>
        <p:spPr>
          <a:xfrm>
            <a:off x="2358308" y="6396799"/>
            <a:ext cx="5814142" cy="338554"/>
          </a:xfrm>
          <a:prstGeom prst="rect">
            <a:avLst/>
          </a:prstGeom>
          <a:noFill/>
        </p:spPr>
        <p:txBody>
          <a:bodyPr wrap="square" rtlCol="0">
            <a:spAutoFit/>
          </a:bodyPr>
          <a:lstStyle/>
          <a:p>
            <a:pPr algn="r"/>
            <a:r>
              <a:rPr lang="en-US" sz="1600" dirty="0"/>
              <a:t>Photo: Chris Brewster – Pacific Beach, San Diego, CA</a:t>
            </a:r>
          </a:p>
        </p:txBody>
      </p:sp>
      <p:sp>
        <p:nvSpPr>
          <p:cNvPr id="3" name="TextBox 2">
            <a:extLst>
              <a:ext uri="{FF2B5EF4-FFF2-40B4-BE49-F238E27FC236}">
                <a16:creationId xmlns:a16="http://schemas.microsoft.com/office/drawing/2014/main" id="{7066EA6F-CA5E-447B-B41B-33AEB5D4640F}"/>
              </a:ext>
            </a:extLst>
          </p:cNvPr>
          <p:cNvSpPr txBox="1"/>
          <p:nvPr/>
        </p:nvSpPr>
        <p:spPr>
          <a:xfrm>
            <a:off x="8426718" y="4025724"/>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A</a:t>
            </a:r>
          </a:p>
        </p:txBody>
      </p:sp>
      <p:sp>
        <p:nvSpPr>
          <p:cNvPr id="5" name="TextBox 4">
            <a:extLst>
              <a:ext uri="{FF2B5EF4-FFF2-40B4-BE49-F238E27FC236}">
                <a16:creationId xmlns:a16="http://schemas.microsoft.com/office/drawing/2014/main" id="{C197583D-B7F3-4AF8-A4CE-C9B63F8CC7CC}"/>
              </a:ext>
            </a:extLst>
          </p:cNvPr>
          <p:cNvSpPr txBox="1"/>
          <p:nvPr/>
        </p:nvSpPr>
        <p:spPr>
          <a:xfrm>
            <a:off x="7090991" y="3969232"/>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B</a:t>
            </a:r>
          </a:p>
        </p:txBody>
      </p:sp>
      <p:sp>
        <p:nvSpPr>
          <p:cNvPr id="6" name="TextBox 5">
            <a:extLst>
              <a:ext uri="{FF2B5EF4-FFF2-40B4-BE49-F238E27FC236}">
                <a16:creationId xmlns:a16="http://schemas.microsoft.com/office/drawing/2014/main" id="{352294E5-F9DB-4C72-A44E-235C8345FB06}"/>
              </a:ext>
            </a:extLst>
          </p:cNvPr>
          <p:cNvSpPr txBox="1"/>
          <p:nvPr/>
        </p:nvSpPr>
        <p:spPr>
          <a:xfrm>
            <a:off x="5397768" y="3927312"/>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C</a:t>
            </a:r>
          </a:p>
        </p:txBody>
      </p:sp>
      <p:sp>
        <p:nvSpPr>
          <p:cNvPr id="7" name="Slide Number Placeholder 6"/>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12</a:t>
            </a:fld>
            <a:endParaRPr lang="en-US" b="1" dirty="0">
              <a:solidFill>
                <a:schemeClr val="tx1"/>
              </a:solidFill>
            </a:endParaRPr>
          </a:p>
        </p:txBody>
      </p:sp>
      <p:pic>
        <p:nvPicPr>
          <p:cNvPr id="15" name="Picture 14">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6"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08A763E-A499-49A1-88C1-B74799B9111D}"/>
              </a:ext>
            </a:extLst>
          </p:cNvPr>
          <p:cNvSpPr txBox="1"/>
          <p:nvPr/>
        </p:nvSpPr>
        <p:spPr>
          <a:xfrm>
            <a:off x="1849107"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 you find the rip current? </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Exercise </a:t>
            </a: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14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08A763E-A499-49A1-88C1-B74799B9111D}"/>
              </a:ext>
            </a:extLst>
          </p:cNvPr>
          <p:cNvSpPr txBox="1"/>
          <p:nvPr/>
        </p:nvSpPr>
        <p:spPr>
          <a:xfrm>
            <a:off x="1849107"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 you find the rip current? </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Exercise </a:t>
            </a: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4" descr="Image result for rip current">
            <a:extLst>
              <a:ext uri="{FF2B5EF4-FFF2-40B4-BE49-F238E27FC236}">
                <a16:creationId xmlns:a16="http://schemas.microsoft.com/office/drawing/2014/main" id="{DF719519-9221-4FD2-AECF-BB20D74F779C}"/>
              </a:ext>
            </a:extLst>
          </p:cNvPr>
          <p:cNvPicPr>
            <a:picLocks noChangeAspect="1" noChangeArrowheads="1"/>
          </p:cNvPicPr>
          <p:nvPr/>
        </p:nvPicPr>
        <p:blipFill>
          <a:blip r:embed="rId4"/>
          <a:srcRect/>
          <a:stretch>
            <a:fillRect/>
          </a:stretch>
        </p:blipFill>
        <p:spPr bwMode="auto">
          <a:xfrm>
            <a:off x="2271329" y="1533964"/>
            <a:ext cx="8178956" cy="46704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FA0C1B36-D828-4223-BBDD-EE7CA887E093}"/>
              </a:ext>
            </a:extLst>
          </p:cNvPr>
          <p:cNvGrpSpPr/>
          <p:nvPr/>
        </p:nvGrpSpPr>
        <p:grpSpPr>
          <a:xfrm>
            <a:off x="2454371" y="1568472"/>
            <a:ext cx="7971074" cy="3863133"/>
            <a:chOff x="2454371" y="1568472"/>
            <a:chExt cx="7971074" cy="3863133"/>
          </a:xfrm>
        </p:grpSpPr>
        <p:sp>
          <p:nvSpPr>
            <p:cNvPr id="7" name="TextBox 6">
              <a:extLst>
                <a:ext uri="{FF2B5EF4-FFF2-40B4-BE49-F238E27FC236}">
                  <a16:creationId xmlns:a16="http://schemas.microsoft.com/office/drawing/2014/main" id="{F8F998A4-8D78-4DD7-86FC-46DCB47D03B5}"/>
                </a:ext>
              </a:extLst>
            </p:cNvPr>
            <p:cNvSpPr txBox="1"/>
            <p:nvPr/>
          </p:nvSpPr>
          <p:spPr>
            <a:xfrm>
              <a:off x="4764864" y="1568472"/>
              <a:ext cx="4791083" cy="830997"/>
            </a:xfrm>
            <a:prstGeom prst="rect">
              <a:avLst/>
            </a:prstGeom>
            <a:solidFill>
              <a:srgbClr val="FFFFFF">
                <a:alpha val="80000"/>
              </a:srgbClr>
            </a:solidFill>
            <a:effectLst>
              <a:softEdge rad="63500"/>
            </a:effectLst>
          </p:spPr>
          <p:txBody>
            <a:bodyPr wrap="square" rtlCol="0">
              <a:spAutoFit/>
            </a:bodyPr>
            <a:lstStyle/>
            <a:p>
              <a:pPr algn="ctr"/>
              <a:r>
                <a:rPr lang="en-US" sz="2400" dirty="0">
                  <a:latin typeface="Arial" panose="020B0604020202020204" pitchFamily="34" charset="0"/>
                  <a:cs typeface="Arial" panose="020B0604020202020204" pitchFamily="34" charset="0"/>
                </a:rPr>
                <a:t>Rip current in the darker area (deeper water) between sandbars</a:t>
              </a:r>
            </a:p>
          </p:txBody>
        </p:sp>
        <p:cxnSp>
          <p:nvCxnSpPr>
            <p:cNvPr id="8" name="Straight Arrow Connector 7">
              <a:extLst>
                <a:ext uri="{FF2B5EF4-FFF2-40B4-BE49-F238E27FC236}">
                  <a16:creationId xmlns:a16="http://schemas.microsoft.com/office/drawing/2014/main" id="{8FF5538A-86F8-47E9-922D-9736602F777F}"/>
                </a:ext>
              </a:extLst>
            </p:cNvPr>
            <p:cNvCxnSpPr>
              <a:cxnSpLocks/>
              <a:stCxn id="7" idx="2"/>
            </p:cNvCxnSpPr>
            <p:nvPr/>
          </p:nvCxnSpPr>
          <p:spPr>
            <a:xfrm flipH="1">
              <a:off x="6286500" y="2399469"/>
              <a:ext cx="873906" cy="1422452"/>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763D0BF-AE94-40DB-AC54-076B1E4EAEF5}"/>
                </a:ext>
              </a:extLst>
            </p:cNvPr>
            <p:cNvSpPr txBox="1"/>
            <p:nvPr/>
          </p:nvSpPr>
          <p:spPr>
            <a:xfrm>
              <a:off x="2454371" y="4701949"/>
              <a:ext cx="2119993" cy="707886"/>
            </a:xfrm>
            <a:prstGeom prst="rect">
              <a:avLst/>
            </a:prstGeom>
            <a:solidFill>
              <a:srgbClr val="FFFFFF">
                <a:alpha val="80000"/>
              </a:srgbClr>
            </a:solidFill>
            <a:effectLst>
              <a:softEdge rad="63500"/>
            </a:effectLst>
          </p:spPr>
          <p:txBody>
            <a:bodyPr wrap="square" rtlCol="0">
              <a:spAutoFit/>
            </a:bodyPr>
            <a:lstStyle/>
            <a:p>
              <a:pPr algn="ctr"/>
              <a:r>
                <a:rPr lang="en-US" sz="2000" dirty="0">
                  <a:latin typeface="Arial" panose="020B0604020202020204" pitchFamily="34" charset="0"/>
                  <a:cs typeface="Arial" panose="020B0604020202020204" pitchFamily="34" charset="0"/>
                </a:rPr>
                <a:t>Shallow water over the sandbar</a:t>
              </a:r>
            </a:p>
          </p:txBody>
        </p:sp>
        <p:sp>
          <p:nvSpPr>
            <p:cNvPr id="10" name="TextBox 9">
              <a:extLst>
                <a:ext uri="{FF2B5EF4-FFF2-40B4-BE49-F238E27FC236}">
                  <a16:creationId xmlns:a16="http://schemas.microsoft.com/office/drawing/2014/main" id="{6F06A26C-9D9D-4157-AC84-1EA338B7A79C}"/>
                </a:ext>
              </a:extLst>
            </p:cNvPr>
            <p:cNvSpPr txBox="1"/>
            <p:nvPr/>
          </p:nvSpPr>
          <p:spPr>
            <a:xfrm>
              <a:off x="8305452" y="4723719"/>
              <a:ext cx="2119993" cy="707886"/>
            </a:xfrm>
            <a:prstGeom prst="rect">
              <a:avLst/>
            </a:prstGeom>
            <a:solidFill>
              <a:srgbClr val="FFFFFF">
                <a:alpha val="80000"/>
              </a:srgbClr>
            </a:solidFill>
            <a:effectLst>
              <a:softEdge rad="63500"/>
            </a:effectLst>
          </p:spPr>
          <p:txBody>
            <a:bodyPr wrap="square" rtlCol="0">
              <a:spAutoFit/>
            </a:bodyPr>
            <a:lstStyle/>
            <a:p>
              <a:pPr algn="ctr"/>
              <a:r>
                <a:rPr lang="en-US" sz="2000" dirty="0">
                  <a:latin typeface="Arial" panose="020B0604020202020204" pitchFamily="34" charset="0"/>
                  <a:cs typeface="Arial" panose="020B0604020202020204" pitchFamily="34" charset="0"/>
                </a:rPr>
                <a:t>Shallow water over the sandbar</a:t>
              </a:r>
            </a:p>
          </p:txBody>
        </p:sp>
        <p:cxnSp>
          <p:nvCxnSpPr>
            <p:cNvPr id="12" name="Straight Arrow Connector 11">
              <a:extLst>
                <a:ext uri="{FF2B5EF4-FFF2-40B4-BE49-F238E27FC236}">
                  <a16:creationId xmlns:a16="http://schemas.microsoft.com/office/drawing/2014/main" id="{BA0A7947-490E-417A-B5B4-A4524D57F76B}"/>
                </a:ext>
              </a:extLst>
            </p:cNvPr>
            <p:cNvCxnSpPr>
              <a:stCxn id="9" idx="0"/>
            </p:cNvCxnSpPr>
            <p:nvPr/>
          </p:nvCxnSpPr>
          <p:spPr>
            <a:xfrm flipH="1" flipV="1">
              <a:off x="3151414" y="3869197"/>
              <a:ext cx="362954" cy="832752"/>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6E34745-649E-4435-9078-F2095845E723}"/>
                </a:ext>
              </a:extLst>
            </p:cNvPr>
            <p:cNvCxnSpPr>
              <a:cxnSpLocks/>
            </p:cNvCxnSpPr>
            <p:nvPr/>
          </p:nvCxnSpPr>
          <p:spPr>
            <a:xfrm flipV="1">
              <a:off x="9365448" y="3997774"/>
              <a:ext cx="372181" cy="725945"/>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CDD781A9-B227-4023-8856-02BD26B31DCB}"/>
              </a:ext>
            </a:extLst>
          </p:cNvPr>
          <p:cNvSpPr txBox="1"/>
          <p:nvPr/>
        </p:nvSpPr>
        <p:spPr>
          <a:xfrm>
            <a:off x="2271329" y="5865876"/>
            <a:ext cx="5753099" cy="338554"/>
          </a:xfrm>
          <a:prstGeom prst="rect">
            <a:avLst/>
          </a:prstGeom>
          <a:noFill/>
        </p:spPr>
        <p:txBody>
          <a:bodyPr wrap="square" rtlCol="0">
            <a:spAutoFit/>
          </a:bodyPr>
          <a:lstStyle/>
          <a:p>
            <a:r>
              <a:rPr lang="en-US" sz="1600" dirty="0"/>
              <a:t>Photo: NOAA</a:t>
            </a:r>
          </a:p>
        </p:txBody>
      </p:sp>
      <p:sp>
        <p:nvSpPr>
          <p:cNvPr id="5" name="TextBox 4">
            <a:extLst>
              <a:ext uri="{FF2B5EF4-FFF2-40B4-BE49-F238E27FC236}">
                <a16:creationId xmlns:a16="http://schemas.microsoft.com/office/drawing/2014/main" id="{9858C9E3-765E-4875-BF54-A1824DA02CA9}"/>
              </a:ext>
            </a:extLst>
          </p:cNvPr>
          <p:cNvSpPr txBox="1"/>
          <p:nvPr/>
        </p:nvSpPr>
        <p:spPr>
          <a:xfrm>
            <a:off x="5666914" y="3444410"/>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A</a:t>
            </a:r>
          </a:p>
        </p:txBody>
      </p:sp>
      <p:sp>
        <p:nvSpPr>
          <p:cNvPr id="18" name="TextBox 17">
            <a:extLst>
              <a:ext uri="{FF2B5EF4-FFF2-40B4-BE49-F238E27FC236}">
                <a16:creationId xmlns:a16="http://schemas.microsoft.com/office/drawing/2014/main" id="{51CC3A52-55DA-4DE5-83B4-A30421CD2473}"/>
              </a:ext>
            </a:extLst>
          </p:cNvPr>
          <p:cNvSpPr txBox="1"/>
          <p:nvPr/>
        </p:nvSpPr>
        <p:spPr>
          <a:xfrm>
            <a:off x="8786618" y="3550749"/>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B</a:t>
            </a:r>
          </a:p>
        </p:txBody>
      </p:sp>
      <p:sp>
        <p:nvSpPr>
          <p:cNvPr id="20" name="TextBox 19">
            <a:extLst>
              <a:ext uri="{FF2B5EF4-FFF2-40B4-BE49-F238E27FC236}">
                <a16:creationId xmlns:a16="http://schemas.microsoft.com/office/drawing/2014/main" id="{61BA8A53-C86E-4D1B-B8B5-B6F0F06A7A69}"/>
              </a:ext>
            </a:extLst>
          </p:cNvPr>
          <p:cNvSpPr txBox="1"/>
          <p:nvPr/>
        </p:nvSpPr>
        <p:spPr>
          <a:xfrm>
            <a:off x="3589513" y="3265932"/>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C</a:t>
            </a:r>
          </a:p>
        </p:txBody>
      </p:sp>
      <p:sp>
        <p:nvSpPr>
          <p:cNvPr id="16" name="Slide Number Placeholder 15"/>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13</a:t>
            </a:fld>
            <a:endParaRPr lang="en-US" b="1" dirty="0">
              <a:solidFill>
                <a:schemeClr val="tx1"/>
              </a:solidFill>
            </a:endParaRPr>
          </a:p>
        </p:txBody>
      </p:sp>
      <p:pic>
        <p:nvPicPr>
          <p:cNvPr id="19" name="Picture 18">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21"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49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D536E2A-AF6A-409F-B02D-FA4E09EC26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4744" y="1127205"/>
            <a:ext cx="7169204" cy="5335223"/>
          </a:xfrm>
          <a:prstGeom prst="rect">
            <a:avLst/>
          </a:prstGeom>
          <a:noFill/>
          <a:effectLst>
            <a:outerShdw blurRad="508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2016375"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many rips in this picture? </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Exercise 5</a:t>
            </a:r>
            <a:endPar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6B49138-6573-46E1-844C-FA768D6B670C}"/>
              </a:ext>
            </a:extLst>
          </p:cNvPr>
          <p:cNvSpPr txBox="1"/>
          <p:nvPr/>
        </p:nvSpPr>
        <p:spPr>
          <a:xfrm>
            <a:off x="2874744" y="6463937"/>
            <a:ext cx="5754906" cy="338554"/>
          </a:xfrm>
          <a:prstGeom prst="rect">
            <a:avLst/>
          </a:prstGeom>
          <a:noFill/>
        </p:spPr>
        <p:txBody>
          <a:bodyPr wrap="square" rtlCol="0">
            <a:spAutoFit/>
          </a:bodyPr>
          <a:lstStyle/>
          <a:p>
            <a:r>
              <a:rPr lang="en-US" sz="1600" dirty="0"/>
              <a:t>Photo: Michigan Sea Grant – Lake Michigan</a:t>
            </a:r>
          </a:p>
        </p:txBody>
      </p:sp>
      <p:grpSp>
        <p:nvGrpSpPr>
          <p:cNvPr id="9" name="Group 8">
            <a:extLst>
              <a:ext uri="{FF2B5EF4-FFF2-40B4-BE49-F238E27FC236}">
                <a16:creationId xmlns:a16="http://schemas.microsoft.com/office/drawing/2014/main" id="{89905D7F-3F56-4163-A5EC-C1C5943F107A}"/>
              </a:ext>
            </a:extLst>
          </p:cNvPr>
          <p:cNvGrpSpPr/>
          <p:nvPr/>
        </p:nvGrpSpPr>
        <p:grpSpPr>
          <a:xfrm>
            <a:off x="135056" y="1329392"/>
            <a:ext cx="8581784" cy="3613227"/>
            <a:chOff x="135056" y="1329392"/>
            <a:chExt cx="8581784" cy="3613227"/>
          </a:xfrm>
        </p:grpSpPr>
        <p:grpSp>
          <p:nvGrpSpPr>
            <p:cNvPr id="5" name="Group 4">
              <a:extLst>
                <a:ext uri="{FF2B5EF4-FFF2-40B4-BE49-F238E27FC236}">
                  <a16:creationId xmlns:a16="http://schemas.microsoft.com/office/drawing/2014/main" id="{1FC6DC8D-FAE7-4D1B-87B6-223A83B42522}"/>
                </a:ext>
              </a:extLst>
            </p:cNvPr>
            <p:cNvGrpSpPr/>
            <p:nvPr/>
          </p:nvGrpSpPr>
          <p:grpSpPr>
            <a:xfrm>
              <a:off x="135056" y="1329392"/>
              <a:ext cx="7580194" cy="2760384"/>
              <a:chOff x="135056" y="1329392"/>
              <a:chExt cx="7580194" cy="2760384"/>
            </a:xfrm>
          </p:grpSpPr>
          <p:sp>
            <p:nvSpPr>
              <p:cNvPr id="18" name="TextBox 17">
                <a:extLst>
                  <a:ext uri="{FF2B5EF4-FFF2-40B4-BE49-F238E27FC236}">
                    <a16:creationId xmlns:a16="http://schemas.microsoft.com/office/drawing/2014/main" id="{34D2E9CB-A27C-4A19-AE69-0703584CBF33}"/>
                  </a:ext>
                </a:extLst>
              </p:cNvPr>
              <p:cNvSpPr txBox="1"/>
              <p:nvPr/>
            </p:nvSpPr>
            <p:spPr>
              <a:xfrm>
                <a:off x="135056" y="1329392"/>
                <a:ext cx="6596855" cy="1200329"/>
              </a:xfrm>
              <a:prstGeom prst="rect">
                <a:avLst/>
              </a:prstGeom>
              <a:solidFill>
                <a:srgbClr val="FFFFFF">
                  <a:alpha val="82000"/>
                </a:srgbClr>
              </a:solidFill>
              <a:effectLst>
                <a:softEdge rad="63500"/>
              </a:effectLst>
            </p:spPr>
            <p:txBody>
              <a:bodyPr wrap="square" rtlCol="0">
                <a:spAutoFit/>
              </a:bodyPr>
              <a:lstStyle/>
              <a:p>
                <a:pPr algn="ctr"/>
                <a:r>
                  <a:rPr lang="en-US" sz="2400" dirty="0">
                    <a:latin typeface="Arial" panose="020B0604020202020204" pitchFamily="34" charset="0"/>
                    <a:cs typeface="Arial" panose="020B0604020202020204" pitchFamily="34" charset="0"/>
                  </a:rPr>
                  <a:t>Example of multiple rip currents highlighted by a difference in water color as sediment is being carried away from the shoreline by the rips</a:t>
                </a:r>
              </a:p>
            </p:txBody>
          </p:sp>
          <p:cxnSp>
            <p:nvCxnSpPr>
              <p:cNvPr id="19" name="Straight Arrow Connector 18">
                <a:extLst>
                  <a:ext uri="{FF2B5EF4-FFF2-40B4-BE49-F238E27FC236}">
                    <a16:creationId xmlns:a16="http://schemas.microsoft.com/office/drawing/2014/main" id="{B7B9411F-B781-41BD-9231-73F8C0711C13}"/>
                  </a:ext>
                </a:extLst>
              </p:cNvPr>
              <p:cNvCxnSpPr>
                <a:cxnSpLocks/>
              </p:cNvCxnSpPr>
              <p:nvPr/>
            </p:nvCxnSpPr>
            <p:spPr>
              <a:xfrm>
                <a:off x="6262923" y="2676166"/>
                <a:ext cx="1022139" cy="347012"/>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02B5B05-030F-415F-A7CE-CC8D7971E3F5}"/>
                  </a:ext>
                </a:extLst>
              </p:cNvPr>
              <p:cNvCxnSpPr>
                <a:cxnSpLocks/>
              </p:cNvCxnSpPr>
              <p:nvPr/>
            </p:nvCxnSpPr>
            <p:spPr>
              <a:xfrm>
                <a:off x="3926138" y="2622243"/>
                <a:ext cx="452909" cy="1467533"/>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7221938-5BB0-494C-9F01-A1D6A674D7B5}"/>
                  </a:ext>
                </a:extLst>
              </p:cNvPr>
              <p:cNvCxnSpPr>
                <a:cxnSpLocks/>
              </p:cNvCxnSpPr>
              <p:nvPr/>
            </p:nvCxnSpPr>
            <p:spPr>
              <a:xfrm>
                <a:off x="6854875" y="1929556"/>
                <a:ext cx="860375" cy="0"/>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B69A8556-0CA7-4245-BE84-5A05B528329E}"/>
                </a:ext>
              </a:extLst>
            </p:cNvPr>
            <p:cNvSpPr txBox="1"/>
            <p:nvPr/>
          </p:nvSpPr>
          <p:spPr>
            <a:xfrm>
              <a:off x="4089632" y="4019289"/>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1</a:t>
              </a:r>
            </a:p>
          </p:txBody>
        </p:sp>
        <p:sp>
          <p:nvSpPr>
            <p:cNvPr id="6" name="TextBox 5">
              <a:extLst>
                <a:ext uri="{FF2B5EF4-FFF2-40B4-BE49-F238E27FC236}">
                  <a16:creationId xmlns:a16="http://schemas.microsoft.com/office/drawing/2014/main" id="{38072B36-ACEB-4E5F-A3DC-29E5752A6B36}"/>
                </a:ext>
              </a:extLst>
            </p:cNvPr>
            <p:cNvSpPr txBox="1"/>
            <p:nvPr/>
          </p:nvSpPr>
          <p:spPr>
            <a:xfrm>
              <a:off x="7376511" y="2623445"/>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2</a:t>
              </a:r>
            </a:p>
          </p:txBody>
        </p:sp>
        <p:sp>
          <p:nvSpPr>
            <p:cNvPr id="8" name="TextBox 7">
              <a:extLst>
                <a:ext uri="{FF2B5EF4-FFF2-40B4-BE49-F238E27FC236}">
                  <a16:creationId xmlns:a16="http://schemas.microsoft.com/office/drawing/2014/main" id="{015B5CA6-C068-449A-AC0F-BEB00CA93672}"/>
                </a:ext>
              </a:extLst>
            </p:cNvPr>
            <p:cNvSpPr txBox="1"/>
            <p:nvPr/>
          </p:nvSpPr>
          <p:spPr>
            <a:xfrm>
              <a:off x="8138011" y="1467891"/>
              <a:ext cx="578829" cy="923330"/>
            </a:xfrm>
            <a:prstGeom prst="rect">
              <a:avLst/>
            </a:prstGeom>
            <a:noFill/>
          </p:spPr>
          <p:txBody>
            <a:bodyPr wrap="square" rtlCol="0">
              <a:spAutoFit/>
            </a:bodyPr>
            <a:lstStyle/>
            <a:p>
              <a:pPr algn="ctr"/>
              <a:r>
                <a:rPr lang="en-US" sz="5400" dirty="0">
                  <a:ln>
                    <a:solidFill>
                      <a:schemeClr val="tx1"/>
                    </a:solidFill>
                  </a:ln>
                  <a:solidFill>
                    <a:srgbClr val="FFFF00"/>
                  </a:solidFill>
                  <a:effectLst>
                    <a:outerShdw blurRad="50800" dist="38100" dir="2700000" algn="tl" rotWithShape="0">
                      <a:prstClr val="black">
                        <a:alpha val="40000"/>
                      </a:prstClr>
                    </a:outerShdw>
                  </a:effectLst>
                </a:rPr>
                <a:t>3</a:t>
              </a:r>
            </a:p>
          </p:txBody>
        </p:sp>
      </p:grpSp>
      <p:sp>
        <p:nvSpPr>
          <p:cNvPr id="4" name="Slide Number Placeholder 3"/>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14</a:t>
            </a:fld>
            <a:endParaRPr lang="en-US" b="1" dirty="0">
              <a:solidFill>
                <a:schemeClr val="tx1"/>
              </a:solidFill>
            </a:endParaRPr>
          </a:p>
        </p:txBody>
      </p:sp>
      <p:pic>
        <p:nvPicPr>
          <p:cNvPr id="21" name="Picture 20">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22"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02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B26FEE6-E389-4993-A2D6-3827025D2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837" y="1172628"/>
            <a:ext cx="3268982" cy="2464281"/>
          </a:xfrm>
          <a:prstGeom prst="rect">
            <a:avLst/>
          </a:prstGeom>
        </p:spPr>
      </p:pic>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938317"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 all rip currents are created equal</a:t>
            </a:r>
          </a:p>
        </p:txBody>
      </p:sp>
      <p:sp>
        <p:nvSpPr>
          <p:cNvPr id="3" name="Slide Number Placeholder 2"/>
          <p:cNvSpPr>
            <a:spLocks noGrp="1"/>
          </p:cNvSpPr>
          <p:nvPr>
            <p:ph type="sldNum" sz="quarter" idx="12"/>
          </p:nvPr>
        </p:nvSpPr>
        <p:spPr>
          <a:xfrm>
            <a:off x="8610600" y="6539230"/>
            <a:ext cx="2743200" cy="365125"/>
          </a:xfrm>
        </p:spPr>
        <p:txBody>
          <a:bodyPr/>
          <a:lstStyle/>
          <a:p>
            <a:fld id="{764B961E-E163-45D7-A81E-F790332FE840}" type="slidenum">
              <a:rPr lang="en-US" b="1" smtClean="0">
                <a:solidFill>
                  <a:schemeClr val="tx1"/>
                </a:solidFill>
              </a:rPr>
              <a:t>15</a:t>
            </a:fld>
            <a:endParaRPr lang="en-US" b="1" dirty="0">
              <a:solidFill>
                <a:schemeClr val="tx1"/>
              </a:solidFill>
            </a:endParaRPr>
          </a:p>
        </p:txBody>
      </p:sp>
      <p:pic>
        <p:nvPicPr>
          <p:cNvPr id="1026" name="Picture 2" descr="https://southcentralus1-mediap.svc.ms/transform/thumbnail?provider=spo&amp;inputFormat=jpg&amp;cs=fFNQTw&amp;docid=https%3A%2F%2Fnetorgft2999493-my.sharepoint.com%3A443%2F_api%2Fv2.0%2Fdrives%2Fb!mXUtRTEwakWLWTt5x1n3anyFHwSJjQZLm4IfnTB_XttSB84vKC2RQKFQ42POSBHT%2Fitems%2F01K2AP7ZCNU5FVZUOGAND2RGADBAYYFXQS%3Fversion%3DPublished&amp;access_token=eyJ0eXAiOiJKV1QiLCJhbGciOiJub25lIn0.eyJhdWQiOiIwMDAwMDAwMy0wMDAwLTBmZjEtY2UwMC0wMDAwMDAwMDAwMDAvbmV0b3JnZnQyOTk5NDkzLW15LnNoYXJlcG9pbnQuY29tQDliNjVjMjA5LTM2NjEtNDM5Yy1iNjM1LWM3MmY4ZTdjMWNiNCIsImlzcyI6IjAwMDAwMDAzLTAwMDAtMGZmMS1jZTAwLTAwMDAwMDAwMDAwMCIsIm5iZiI6IjE2MDU3ODcyMDAiLCJleHAiOiIxNjA1ODA4ODAwIiwiZW5kcG9pbnR1cmwiOiI3eWxMK3UzUHRVUHp4V2wvV1ZEV0czWVhhMG1Oc292THdzOVZLdC90YWljPSIsImVuZHBvaW50dXJsTGVuZ3RoIjoiMTI1IiwiaXNsb29wYmFjayI6IlRydWUiLCJ2ZXIiOiJoYXNoZWRwcm9vZnRva2VuIiwic2l0ZWlkIjoiTkRVeVpEYzFPVGt0TXpBek1TMDBOVFpoTFRoaU5Ua3RNMkkzT1dNM05UbG1OelpoIiwibmFtZWlkIjoiMCMuZnxtZW1iZXJzaGlwfHVybiUzYXNwbyUzYWFub24jMjYwNDkxN2IzYjY2ZTkyZTRiMmM5M2U0MzY3NmIwZjhkMjk1N2Y0YWViM2RkMDkwODU4ZmRhZDYxZDBjMGJhZSIsIm5paSI6Im1pY3Jvc29mdC5zaGFyZXBvaW50IiwiaXN1c2VyIjoidHJ1ZSIsImNhY2hla2V5IjoiMGguZnxtZW1iZXJzaGlwfHVybiUzYXNwbyUzYWFub24jMjYwNDkxN2IzYjY2ZTkyZTRiMmM5M2U0MzY3NmIwZjhkMjk1N2Y0YWViM2RkMDkwODU4ZmRhZDYxZDBjMGJhZSIsInNoYXJpbmdpZCI6ImRVUHpUSkpObGtxS2VpMk1ZZ0ZnVEEiLCJ0dCI6IjAiLCJ1c2VQZXJzaXN0ZW50Q29va2llIjoiMiJ9.SjJtVzhRRXJidmQreVdOZ1lNcG55Q1g5Q04rTzZnRjZSa1ZMK0hlYlJqOD0&amp;encodeFailures=1&amp;srcWidth=&amp;srcHeight=&amp;width=1018&amp;height=584&amp;action=Acc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851" y="4056361"/>
            <a:ext cx="3285726" cy="2451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outhcentralus1-mediap.svc.ms/transform/thumbnail?provider=spo&amp;inputFormat=jpg&amp;cs=fFNQTw&amp;docid=https%3A%2F%2Fnetorgft2999493-my.sharepoint.com%3A443%2F_api%2Fv2.0%2Fdrives%2Fb!mXUtRTEwakWLWTt5x1n3anyFHwSJjQZLm4IfnTB_XttSB84vKC2RQKFQ42POSBHT%2Fitems%2F01K2AP7ZFAQMS5FY7YLRH24QFH6T4BGRTR%3Fversion%3DPublished&amp;access_token=eyJ0eXAiOiJKV1QiLCJhbGciOiJub25lIn0.eyJhdWQiOiIwMDAwMDAwMy0wMDAwLTBmZjEtY2UwMC0wMDAwMDAwMDAwMDAvbmV0b3JnZnQyOTk5NDkzLW15LnNoYXJlcG9pbnQuY29tQDliNjVjMjA5LTM2NjEtNDM5Yy1iNjM1LWM3MmY4ZTdjMWNiNCIsImlzcyI6IjAwMDAwMDAzLTAwMDAtMGZmMS1jZTAwLTAwMDAwMDAwMDAwMCIsIm5iZiI6IjE2MDU3ODcyMDAiLCJleHAiOiIxNjA1ODA4ODAwIiwiZW5kcG9pbnR1cmwiOiI3eWxMK3UzUHRVUHp4V2wvV1ZEV0czWVhhMG1Oc292THdzOVZLdC90YWljPSIsImVuZHBvaW50dXJsTGVuZ3RoIjoiMTI1IiwiaXNsb29wYmFjayI6IlRydWUiLCJ2ZXIiOiJoYXNoZWRwcm9vZnRva2VuIiwic2l0ZWlkIjoiTkRVeVpEYzFPVGt0TXpBek1TMDBOVFpoTFRoaU5Ua3RNMkkzT1dNM05UbG1OelpoIiwibmFtZWlkIjoiMCMuZnxtZW1iZXJzaGlwfHVybiUzYXNwbyUzYWFub24jMjYwNDkxN2IzYjY2ZTkyZTRiMmM5M2U0MzY3NmIwZjhkMjk1N2Y0YWViM2RkMDkwODU4ZmRhZDYxZDBjMGJhZSIsIm5paSI6Im1pY3Jvc29mdC5zaGFyZXBvaW50IiwiaXN1c2VyIjoidHJ1ZSIsImNhY2hla2V5IjoiMGguZnxtZW1iZXJzaGlwfHVybiUzYXNwbyUzYWFub24jMjYwNDkxN2IzYjY2ZTkyZTRiMmM5M2U0MzY3NmIwZjhkMjk1N2Y0YWViM2RkMDkwODU4ZmRhZDYxZDBjMGJhZSIsInNoYXJpbmdpZCI6ImRVUHpUSkpObGtxS2VpMk1ZZ0ZnVEEiLCJ0dCI6IjAiLCJ1c2VQZXJzaXN0ZW50Q29va2llIjoiMiJ9.SjJtVzhRRXJidmQreVdOZ1lNcG55Q1g5Q04rTzZnRjZSa1ZMK0hlYlJqOD0&amp;encodeFailures=1&amp;srcWidth=&amp;srcHeight=&amp;width=1018&amp;height=584&amp;action=Acc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851" y="1174602"/>
            <a:ext cx="3285726" cy="24632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outhcentralus1-mediap.svc.ms/transform/thumbnail?provider=spo&amp;inputFormat=jpg&amp;cs=fFNQTw&amp;docid=https%3A%2F%2Fnetorgft2999493-my.sharepoint.com%3A443%2F_api%2Fv2.0%2Fdrives%2Fb!mXUtRTEwakWLWTt5x1n3anyFHwSJjQZLm4IfnTB_XttSB84vKC2RQKFQ42POSBHT%2Fitems%2F01K2AP7ZGN57LAAUP4PRBZTFT4RDBKE3NG%3Fversion%3DPublished&amp;access_token=eyJ0eXAiOiJKV1QiLCJhbGciOiJub25lIn0.eyJhdWQiOiIwMDAwMDAwMy0wMDAwLTBmZjEtY2UwMC0wMDAwMDAwMDAwMDAvbmV0b3JnZnQyOTk5NDkzLW15LnNoYXJlcG9pbnQuY29tQDliNjVjMjA5LTM2NjEtNDM5Yy1iNjM1LWM3MmY4ZTdjMWNiNCIsImlzcyI6IjAwMDAwMDAzLTAwMDAtMGZmMS1jZTAwLTAwMDAwMDAwMDAwMCIsIm5iZiI6IjE2MDU3ODcyMDAiLCJleHAiOiIxNjA1ODA4ODAwIiwiZW5kcG9pbnR1cmwiOiI3eWxMK3UzUHRVUHp4V2wvV1ZEV0czWVhhMG1Oc292THdzOVZLdC90YWljPSIsImVuZHBvaW50dXJsTGVuZ3RoIjoiMTI1IiwiaXNsb29wYmFjayI6IlRydWUiLCJ2ZXIiOiJoYXNoZWRwcm9vZnRva2VuIiwic2l0ZWlkIjoiTkRVeVpEYzFPVGt0TXpBek1TMDBOVFpoTFRoaU5Ua3RNMkkzT1dNM05UbG1OelpoIiwibmFtZWlkIjoiMCMuZnxtZW1iZXJzaGlwfHVybiUzYXNwbyUzYWFub24jMjYwNDkxN2IzYjY2ZTkyZTRiMmM5M2U0MzY3NmIwZjhkMjk1N2Y0YWViM2RkMDkwODU4ZmRhZDYxZDBjMGJhZSIsIm5paSI6Im1pY3Jvc29mdC5zaGFyZXBvaW50IiwiaXN1c2VyIjoidHJ1ZSIsImNhY2hla2V5IjoiMGguZnxtZW1iZXJzaGlwfHVybiUzYXNwbyUzYWFub24jMjYwNDkxN2IzYjY2ZTkyZTRiMmM5M2U0MzY3NmIwZjhkMjk1N2Y0YWViM2RkMDkwODU4ZmRhZDYxZDBjMGJhZSIsInNoYXJpbmdpZCI6ImRVUHpUSkpObGtxS2VpMk1ZZ0ZnVEEiLCJ0dCI6IjAiLCJ1c2VQZXJzaXN0ZW50Q29va2llIjoiMiJ9.SjJtVzhRRXJidmQreVdOZ1lNcG55Q1g5Q04rTzZnRjZSa1ZMK0hlYlJqOD0&amp;encodeFailures=1&amp;srcWidth=&amp;srcHeight=&amp;width=1018&amp;height=584&amp;action=Ac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3258" y="4056361"/>
            <a:ext cx="3273073" cy="24632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EFB4AE2-3988-496B-A53A-D514CD5812F2}"/>
              </a:ext>
            </a:extLst>
          </p:cNvPr>
          <p:cNvSpPr txBox="1"/>
          <p:nvPr/>
        </p:nvSpPr>
        <p:spPr>
          <a:xfrm>
            <a:off x="7995527" y="3621513"/>
            <a:ext cx="3285726" cy="276999"/>
          </a:xfrm>
          <a:prstGeom prst="rect">
            <a:avLst/>
          </a:prstGeom>
          <a:noFill/>
        </p:spPr>
        <p:txBody>
          <a:bodyPr wrap="square">
            <a:spAutoFit/>
          </a:bodyPr>
          <a:lstStyle/>
          <a:p>
            <a:r>
              <a:rPr lang="en-US" sz="1200" dirty="0">
                <a:solidFill>
                  <a:srgbClr val="000000"/>
                </a:solidFill>
                <a:latin typeface="Calibri" panose="020F0502020204030204" pitchFamily="34" charset="0"/>
              </a:rPr>
              <a:t>Stanwell Park</a:t>
            </a:r>
            <a:r>
              <a:rPr lang="en-US" sz="1200" b="0" i="0" dirty="0">
                <a:solidFill>
                  <a:srgbClr val="000000"/>
                </a:solidFill>
                <a:effectLst/>
                <a:latin typeface="Calibri" panose="020F0502020204030204" pitchFamily="34" charset="0"/>
              </a:rPr>
              <a:t>, Sydney, Australia (Dr. Brander)</a:t>
            </a:r>
            <a:endParaRPr lang="en-US" sz="1200" dirty="0"/>
          </a:p>
        </p:txBody>
      </p:sp>
      <p:sp>
        <p:nvSpPr>
          <p:cNvPr id="16" name="TextBox 15">
            <a:extLst>
              <a:ext uri="{FF2B5EF4-FFF2-40B4-BE49-F238E27FC236}">
                <a16:creationId xmlns:a16="http://schemas.microsoft.com/office/drawing/2014/main" id="{30F2AC5F-CBC4-4B1A-AC9D-D3F1A38C5741}"/>
              </a:ext>
            </a:extLst>
          </p:cNvPr>
          <p:cNvSpPr txBox="1"/>
          <p:nvPr/>
        </p:nvSpPr>
        <p:spPr>
          <a:xfrm>
            <a:off x="8014104" y="6467248"/>
            <a:ext cx="3285726" cy="276999"/>
          </a:xfrm>
          <a:prstGeom prst="rect">
            <a:avLst/>
          </a:prstGeom>
          <a:noFill/>
        </p:spPr>
        <p:txBody>
          <a:bodyPr wrap="square">
            <a:spAutoFit/>
          </a:bodyPr>
          <a:lstStyle/>
          <a:p>
            <a:r>
              <a:rPr lang="en-US" sz="1200" dirty="0">
                <a:solidFill>
                  <a:srgbClr val="000000"/>
                </a:solidFill>
                <a:latin typeface="Calibri" panose="020F0502020204030204" pitchFamily="34" charset="0"/>
              </a:rPr>
              <a:t>Zuma Beach, Malibu, CA (Nick Steers)</a:t>
            </a:r>
            <a:endParaRPr lang="en-US" sz="1200" dirty="0"/>
          </a:p>
        </p:txBody>
      </p:sp>
      <p:sp>
        <p:nvSpPr>
          <p:cNvPr id="18" name="TextBox 17">
            <a:extLst>
              <a:ext uri="{FF2B5EF4-FFF2-40B4-BE49-F238E27FC236}">
                <a16:creationId xmlns:a16="http://schemas.microsoft.com/office/drawing/2014/main" id="{24D88F0C-87DC-47E5-9188-7EC7D4C93ED2}"/>
              </a:ext>
            </a:extLst>
          </p:cNvPr>
          <p:cNvSpPr txBox="1"/>
          <p:nvPr/>
        </p:nvSpPr>
        <p:spPr>
          <a:xfrm>
            <a:off x="4504993" y="6459019"/>
            <a:ext cx="3570413" cy="461665"/>
          </a:xfrm>
          <a:prstGeom prst="rect">
            <a:avLst/>
          </a:prstGeom>
          <a:noFill/>
        </p:spPr>
        <p:txBody>
          <a:bodyPr wrap="square">
            <a:spAutoFit/>
          </a:bodyPr>
          <a:lstStyle/>
          <a:p>
            <a:r>
              <a:rPr lang="en-US" sz="1200" b="0" i="0" dirty="0">
                <a:solidFill>
                  <a:srgbClr val="000000"/>
                </a:solidFill>
                <a:effectLst/>
                <a:latin typeface="Calibri" panose="020F0502020204030204" pitchFamily="34" charset="0"/>
              </a:rPr>
              <a:t>St Kilda Beach, Dunedin, South Island New Zealand</a:t>
            </a:r>
          </a:p>
          <a:p>
            <a:r>
              <a:rPr lang="en-US" sz="1200" dirty="0">
                <a:solidFill>
                  <a:srgbClr val="000000"/>
                </a:solidFill>
                <a:latin typeface="Calibri" panose="020F0502020204030204" pitchFamily="34" charset="0"/>
              </a:rPr>
              <a:t>(Dr. Brander)</a:t>
            </a:r>
            <a:endParaRPr lang="en-US" sz="1200" dirty="0"/>
          </a:p>
        </p:txBody>
      </p:sp>
      <p:pic>
        <p:nvPicPr>
          <p:cNvPr id="9" name="Picture 8">
            <a:extLst>
              <a:ext uri="{FF2B5EF4-FFF2-40B4-BE49-F238E27FC236}">
                <a16:creationId xmlns:a16="http://schemas.microsoft.com/office/drawing/2014/main" id="{EE17EE35-29A7-45CF-B665-853C118F4B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0837" y="4056361"/>
            <a:ext cx="3268982" cy="2451737"/>
          </a:xfrm>
          <a:prstGeom prst="rect">
            <a:avLst/>
          </a:prstGeom>
        </p:spPr>
      </p:pic>
      <p:sp>
        <p:nvSpPr>
          <p:cNvPr id="21" name="TextBox 20">
            <a:extLst>
              <a:ext uri="{FF2B5EF4-FFF2-40B4-BE49-F238E27FC236}">
                <a16:creationId xmlns:a16="http://schemas.microsoft.com/office/drawing/2014/main" id="{55CC08A3-A93C-4358-95F0-062A1960A5D9}"/>
              </a:ext>
            </a:extLst>
          </p:cNvPr>
          <p:cNvSpPr txBox="1"/>
          <p:nvPr/>
        </p:nvSpPr>
        <p:spPr>
          <a:xfrm>
            <a:off x="4484153" y="3624172"/>
            <a:ext cx="3285726" cy="276999"/>
          </a:xfrm>
          <a:prstGeom prst="rect">
            <a:avLst/>
          </a:prstGeom>
          <a:noFill/>
        </p:spPr>
        <p:txBody>
          <a:bodyPr wrap="square">
            <a:spAutoFit/>
          </a:bodyPr>
          <a:lstStyle/>
          <a:p>
            <a:r>
              <a:rPr lang="en-US" sz="1200" dirty="0">
                <a:solidFill>
                  <a:srgbClr val="000000"/>
                </a:solidFill>
                <a:latin typeface="Calibri" panose="020F0502020204030204" pitchFamily="34" charset="0"/>
              </a:rPr>
              <a:t>Black’s Beach, San Diego, CA (Chris Brewster)</a:t>
            </a:r>
            <a:endParaRPr lang="en-US" sz="1200" dirty="0"/>
          </a:p>
        </p:txBody>
      </p:sp>
      <p:sp>
        <p:nvSpPr>
          <p:cNvPr id="22" name="TextBox 21">
            <a:extLst>
              <a:ext uri="{FF2B5EF4-FFF2-40B4-BE49-F238E27FC236}">
                <a16:creationId xmlns:a16="http://schemas.microsoft.com/office/drawing/2014/main" id="{9E01C78D-289D-4475-967B-7748D40A0870}"/>
              </a:ext>
            </a:extLst>
          </p:cNvPr>
          <p:cNvSpPr txBox="1"/>
          <p:nvPr/>
        </p:nvSpPr>
        <p:spPr>
          <a:xfrm>
            <a:off x="957496" y="3604251"/>
            <a:ext cx="3285726" cy="276999"/>
          </a:xfrm>
          <a:prstGeom prst="rect">
            <a:avLst/>
          </a:prstGeom>
          <a:noFill/>
        </p:spPr>
        <p:txBody>
          <a:bodyPr wrap="square">
            <a:spAutoFit/>
          </a:bodyPr>
          <a:lstStyle/>
          <a:p>
            <a:r>
              <a:rPr lang="en-US" sz="1200" dirty="0">
                <a:solidFill>
                  <a:srgbClr val="000000"/>
                </a:solidFill>
                <a:latin typeface="Calibri" panose="020F0502020204030204" pitchFamily="34" charset="0"/>
              </a:rPr>
              <a:t>Pacific Beach, San Diego, CA (Chris Brewster)</a:t>
            </a:r>
            <a:endParaRPr lang="en-US" sz="1200" dirty="0"/>
          </a:p>
        </p:txBody>
      </p:sp>
      <p:sp>
        <p:nvSpPr>
          <p:cNvPr id="23" name="TextBox 22">
            <a:extLst>
              <a:ext uri="{FF2B5EF4-FFF2-40B4-BE49-F238E27FC236}">
                <a16:creationId xmlns:a16="http://schemas.microsoft.com/office/drawing/2014/main" id="{0D47CC59-F679-4063-9951-A3D2D1365B9B}"/>
              </a:ext>
            </a:extLst>
          </p:cNvPr>
          <p:cNvSpPr txBox="1"/>
          <p:nvPr/>
        </p:nvSpPr>
        <p:spPr>
          <a:xfrm>
            <a:off x="957496" y="6503272"/>
            <a:ext cx="3285726" cy="276999"/>
          </a:xfrm>
          <a:prstGeom prst="rect">
            <a:avLst/>
          </a:prstGeom>
          <a:noFill/>
        </p:spPr>
        <p:txBody>
          <a:bodyPr wrap="square">
            <a:spAutoFit/>
          </a:bodyPr>
          <a:lstStyle/>
          <a:p>
            <a:r>
              <a:rPr lang="en-US" sz="1200" dirty="0">
                <a:solidFill>
                  <a:srgbClr val="000000"/>
                </a:solidFill>
                <a:latin typeface="Calibri" panose="020F0502020204030204" pitchFamily="34" charset="0"/>
              </a:rPr>
              <a:t>Huntington Beach, CA (Chris Brewster)</a:t>
            </a:r>
            <a:endParaRPr lang="en-US" sz="1200" dirty="0"/>
          </a:p>
        </p:txBody>
      </p:sp>
      <p:pic>
        <p:nvPicPr>
          <p:cNvPr id="24" name="Picture 23">
            <a:extLst>
              <a:ext uri="{FF2B5EF4-FFF2-40B4-BE49-F238E27FC236}">
                <a16:creationId xmlns:a16="http://schemas.microsoft.com/office/drawing/2014/main" id="{6B698D54-7866-4927-8989-154E650609C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93258" y="1192548"/>
            <a:ext cx="3285727" cy="2464281"/>
          </a:xfrm>
          <a:prstGeom prst="rect">
            <a:avLst/>
          </a:prstGeom>
        </p:spPr>
      </p:pic>
      <p:pic>
        <p:nvPicPr>
          <p:cNvPr id="20" name="Picture 19">
            <a:extLst>
              <a:ext uri="{FF2B5EF4-FFF2-40B4-BE49-F238E27FC236}">
                <a16:creationId xmlns:a16="http://schemas.microsoft.com/office/drawing/2014/main" id="{6D24D70E-26D9-4EB8-8A12-7861F6C7D46F}"/>
              </a:ext>
            </a:extLst>
          </p:cNvPr>
          <p:cNvPicPr>
            <a:picLocks noChangeAspect="1"/>
          </p:cNvPicPr>
          <p:nvPr/>
        </p:nvPicPr>
        <p:blipFill>
          <a:blip r:embed="rId10"/>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25"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8" descr="Image result for high resolution noaa lo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035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2083282"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do I know if I am caught in a rip?</a:t>
            </a:r>
          </a:p>
        </p:txBody>
      </p:sp>
      <p:sp>
        <p:nvSpPr>
          <p:cNvPr id="12" name="TextBox 11">
            <a:extLst>
              <a:ext uri="{FF2B5EF4-FFF2-40B4-BE49-F238E27FC236}">
                <a16:creationId xmlns:a16="http://schemas.microsoft.com/office/drawing/2014/main" id="{6466F6A0-53D9-4DB4-A646-F90787DDA7AB}"/>
              </a:ext>
            </a:extLst>
          </p:cNvPr>
          <p:cNvSpPr txBox="1"/>
          <p:nvPr/>
        </p:nvSpPr>
        <p:spPr>
          <a:xfrm>
            <a:off x="135057" y="1754264"/>
            <a:ext cx="5789493" cy="4031873"/>
          </a:xfrm>
          <a:prstGeom prst="rect">
            <a:avLst/>
          </a:prstGeom>
          <a:solidFill>
            <a:schemeClr val="bg1">
              <a:alpha val="64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It’s not always obvious if you are caught in a rip</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As you are swimming toward shore you are not making any progress and becoming tired</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With stronger rips you may feel that you are being pulled away from the beach</a:t>
            </a:r>
          </a:p>
        </p:txBody>
      </p:sp>
      <p:pic>
        <p:nvPicPr>
          <p:cNvPr id="4" name="Picture 3">
            <a:extLst>
              <a:ext uri="{FF2B5EF4-FFF2-40B4-BE49-F238E27FC236}">
                <a16:creationId xmlns:a16="http://schemas.microsoft.com/office/drawing/2014/main" id="{88B4B4D2-213A-4383-9064-1D73BC9125F0}"/>
              </a:ext>
            </a:extLst>
          </p:cNvPr>
          <p:cNvPicPr>
            <a:picLocks noChangeAspect="1"/>
          </p:cNvPicPr>
          <p:nvPr/>
        </p:nvPicPr>
        <p:blipFill>
          <a:blip r:embed="rId4"/>
          <a:stretch>
            <a:fillRect/>
          </a:stretch>
        </p:blipFill>
        <p:spPr>
          <a:xfrm>
            <a:off x="6261316" y="1754264"/>
            <a:ext cx="5789493" cy="4274501"/>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BDE51942-BD2A-4AE5-9187-5ABE856C2D2A}"/>
              </a:ext>
            </a:extLst>
          </p:cNvPr>
          <p:cNvSpPr txBox="1"/>
          <p:nvPr/>
        </p:nvSpPr>
        <p:spPr>
          <a:xfrm>
            <a:off x="6196844" y="6061619"/>
            <a:ext cx="4051476" cy="338554"/>
          </a:xfrm>
          <a:prstGeom prst="rect">
            <a:avLst/>
          </a:prstGeom>
          <a:noFill/>
        </p:spPr>
        <p:txBody>
          <a:bodyPr wrap="square" rtlCol="0">
            <a:spAutoFit/>
          </a:bodyPr>
          <a:lstStyle/>
          <a:p>
            <a:r>
              <a:rPr lang="en-US" sz="1600" dirty="0"/>
              <a:t>Photo: Wrightsville Beach Ocean Rescue, NC</a:t>
            </a:r>
          </a:p>
        </p:txBody>
      </p:sp>
      <p:sp>
        <p:nvSpPr>
          <p:cNvPr id="3" name="Slide Number Placeholder 2"/>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16</a:t>
            </a:fld>
            <a:endParaRPr lang="en-US" b="1" dirty="0">
              <a:solidFill>
                <a:schemeClr val="tx1"/>
              </a:solidFill>
            </a:endParaRPr>
          </a:p>
        </p:txBody>
      </p:sp>
      <p:pic>
        <p:nvPicPr>
          <p:cNvPr id="10" name="Picture 9">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5"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170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750245BE-0A2B-45C8-A637-A01041CFDA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1283" y="1112199"/>
            <a:ext cx="9086395" cy="5677191"/>
          </a:xfrm>
          <a:prstGeom prst="rect">
            <a:avLst/>
          </a:prstGeom>
        </p:spPr>
      </p:pic>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982920"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can I do if I am caught in a rip?</a:t>
            </a:r>
          </a:p>
        </p:txBody>
      </p:sp>
      <p:sp>
        <p:nvSpPr>
          <p:cNvPr id="4" name="TextBox 3">
            <a:extLst>
              <a:ext uri="{FF2B5EF4-FFF2-40B4-BE49-F238E27FC236}">
                <a16:creationId xmlns:a16="http://schemas.microsoft.com/office/drawing/2014/main" id="{E2466AB8-50A6-442A-A9A0-2FFA95F6E4E7}"/>
              </a:ext>
            </a:extLst>
          </p:cNvPr>
          <p:cNvSpPr txBox="1"/>
          <p:nvPr/>
        </p:nvSpPr>
        <p:spPr>
          <a:xfrm>
            <a:off x="1611283" y="6518910"/>
            <a:ext cx="5753099" cy="276999"/>
          </a:xfrm>
          <a:prstGeom prst="rect">
            <a:avLst/>
          </a:prstGeom>
          <a:noFill/>
        </p:spPr>
        <p:txBody>
          <a:bodyPr wrap="square" rtlCol="0">
            <a:spAutoFit/>
          </a:bodyPr>
          <a:lstStyle/>
          <a:p>
            <a:r>
              <a:rPr lang="en-US" sz="1200" dirty="0"/>
              <a:t>Image: USLA/Sea Grant/NOAA</a:t>
            </a:r>
          </a:p>
        </p:txBody>
      </p:sp>
      <p:sp>
        <p:nvSpPr>
          <p:cNvPr id="5" name="Slide Number Placeholder 4"/>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17</a:t>
            </a:fld>
            <a:endParaRPr lang="en-US" b="1" dirty="0">
              <a:solidFill>
                <a:schemeClr val="tx1"/>
              </a:solidFill>
            </a:endParaRPr>
          </a:p>
        </p:txBody>
      </p:sp>
      <p:pic>
        <p:nvPicPr>
          <p:cNvPr id="9" name="Picture 8">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0"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580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336153"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do I help someone else?</a:t>
            </a:r>
          </a:p>
        </p:txBody>
      </p:sp>
      <p:pic>
        <p:nvPicPr>
          <p:cNvPr id="3" name="Picture 2" descr="swimmer in the ocean">
            <a:extLst>
              <a:ext uri="{FF2B5EF4-FFF2-40B4-BE49-F238E27FC236}">
                <a16:creationId xmlns:a16="http://schemas.microsoft.com/office/drawing/2014/main" id="{6C052713-340A-40A1-9B97-EFF9F716E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70" y="1550425"/>
            <a:ext cx="12009294" cy="48313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7A6383-EAA6-4FEC-9C38-38A2C8C3289A}"/>
              </a:ext>
            </a:extLst>
          </p:cNvPr>
          <p:cNvSpPr txBox="1"/>
          <p:nvPr/>
        </p:nvSpPr>
        <p:spPr>
          <a:xfrm>
            <a:off x="9186485" y="6078572"/>
            <a:ext cx="2826224"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Photo: California Sea Grant</a:t>
            </a:r>
          </a:p>
        </p:txBody>
      </p:sp>
      <p:grpSp>
        <p:nvGrpSpPr>
          <p:cNvPr id="6" name="Group 5">
            <a:extLst>
              <a:ext uri="{FF2B5EF4-FFF2-40B4-BE49-F238E27FC236}">
                <a16:creationId xmlns:a16="http://schemas.microsoft.com/office/drawing/2014/main" id="{28BDB33B-AA0D-45A0-A113-7DC5866BD3A0}"/>
              </a:ext>
            </a:extLst>
          </p:cNvPr>
          <p:cNvGrpSpPr/>
          <p:nvPr/>
        </p:nvGrpSpPr>
        <p:grpSpPr>
          <a:xfrm>
            <a:off x="4269925" y="1428743"/>
            <a:ext cx="7674429" cy="3829057"/>
            <a:chOff x="4308025" y="1219193"/>
            <a:chExt cx="7674429" cy="3829057"/>
          </a:xfrm>
        </p:grpSpPr>
        <p:sp>
          <p:nvSpPr>
            <p:cNvPr id="4" name="Rectangle 3">
              <a:extLst>
                <a:ext uri="{FF2B5EF4-FFF2-40B4-BE49-F238E27FC236}">
                  <a16:creationId xmlns:a16="http://schemas.microsoft.com/office/drawing/2014/main" id="{B86326CA-F4B7-44F0-BE06-9C4B8A320C78}"/>
                </a:ext>
              </a:extLst>
            </p:cNvPr>
            <p:cNvSpPr/>
            <p:nvPr/>
          </p:nvSpPr>
          <p:spPr>
            <a:xfrm>
              <a:off x="4308025" y="1219193"/>
              <a:ext cx="7674429" cy="3829057"/>
            </a:xfrm>
            <a:prstGeom prst="rect">
              <a:avLst/>
            </a:prstGeom>
            <a:solidFill>
              <a:schemeClr val="tx1">
                <a:alpha val="43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BF29EAF-13AC-48B5-B160-ED8A2E268F7F}"/>
                </a:ext>
              </a:extLst>
            </p:cNvPr>
            <p:cNvSpPr txBox="1"/>
            <p:nvPr/>
          </p:nvSpPr>
          <p:spPr>
            <a:xfrm>
              <a:off x="4441376" y="1355805"/>
              <a:ext cx="7429500" cy="3539430"/>
            </a:xfrm>
            <a:prstGeom prst="rect">
              <a:avLst/>
            </a:prstGeom>
            <a:solidFill>
              <a:srgbClr val="FFFF00">
                <a:alpha val="65000"/>
              </a:srgbClr>
            </a:solidFill>
          </p:spPr>
          <p:txBody>
            <a:bodyPr wrap="square" rtlCol="0">
              <a:spAutoFit/>
            </a:bodyPr>
            <a:lstStyle/>
            <a:p>
              <a:r>
                <a:rPr lang="en-US" sz="3200" b="1" dirty="0"/>
                <a:t>Know your options!</a:t>
              </a:r>
            </a:p>
            <a:p>
              <a:pPr marL="285750" indent="-285750">
                <a:buFont typeface="Wingdings" panose="05000000000000000000" pitchFamily="2" charset="2"/>
                <a:buChar char="ü"/>
              </a:pPr>
              <a:r>
                <a:rPr lang="en-US" sz="2400" b="1" dirty="0"/>
                <a:t>Don’t put yourself at risk</a:t>
              </a:r>
            </a:p>
            <a:p>
              <a:pPr marL="285750" indent="-285750">
                <a:buFont typeface="Wingdings" panose="05000000000000000000" pitchFamily="2" charset="2"/>
                <a:buChar char="ü"/>
              </a:pPr>
              <a:r>
                <a:rPr lang="en-US" sz="2400" b="1" dirty="0"/>
                <a:t>Get help from a lifeguard</a:t>
              </a:r>
            </a:p>
            <a:p>
              <a:pPr marL="285750" indent="-285750">
                <a:buFont typeface="Wingdings" panose="05000000000000000000" pitchFamily="2" charset="2"/>
                <a:buChar char="ü"/>
              </a:pPr>
              <a:r>
                <a:rPr lang="en-US" sz="2400" b="1" dirty="0"/>
                <a:t>If a lifeguard is not present, call 9-1-1, then try to direct the victim to swim following the shoreline to escape</a:t>
              </a:r>
            </a:p>
            <a:p>
              <a:pPr marL="285750" indent="-285750">
                <a:buFont typeface="Wingdings" panose="05000000000000000000" pitchFamily="2" charset="2"/>
                <a:buChar char="ü"/>
              </a:pPr>
              <a:r>
                <a:rPr lang="en-US" sz="2400" b="1" dirty="0"/>
                <a:t>If possible, throw the rip current victim something that floats</a:t>
              </a:r>
            </a:p>
            <a:p>
              <a:pPr marL="285750" indent="-285750">
                <a:buFont typeface="Wingdings" panose="05000000000000000000" pitchFamily="2" charset="2"/>
                <a:buChar char="ü"/>
              </a:pPr>
              <a:r>
                <a:rPr lang="en-US" sz="2400" b="1" dirty="0"/>
                <a:t>Never enter the water without a flotation device</a:t>
              </a:r>
            </a:p>
          </p:txBody>
        </p:sp>
      </p:grpSp>
      <p:sp>
        <p:nvSpPr>
          <p:cNvPr id="8" name="Slide Number Placeholder 7"/>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18</a:t>
            </a:fld>
            <a:endParaRPr lang="en-US" b="1" dirty="0">
              <a:solidFill>
                <a:schemeClr val="tx1"/>
              </a:solidFill>
            </a:endParaRPr>
          </a:p>
        </p:txBody>
      </p:sp>
      <p:pic>
        <p:nvPicPr>
          <p:cNvPr id="12" name="Picture 11">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5"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999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581477"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are some other safety tips?</a:t>
            </a:r>
          </a:p>
        </p:txBody>
      </p:sp>
      <p:pic>
        <p:nvPicPr>
          <p:cNvPr id="3" name="Picture 2" descr="Rip Currents">
            <a:extLst>
              <a:ext uri="{FF2B5EF4-FFF2-40B4-BE49-F238E27FC236}">
                <a16:creationId xmlns:a16="http://schemas.microsoft.com/office/drawing/2014/main" id="{7D4BFF7A-5DC4-4A31-9C22-AF27642C85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96" y="1763129"/>
            <a:ext cx="5946883" cy="42653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0691D5-52BA-499E-B37B-F38BCE5D1002}"/>
              </a:ext>
            </a:extLst>
          </p:cNvPr>
          <p:cNvSpPr txBox="1"/>
          <p:nvPr/>
        </p:nvSpPr>
        <p:spPr>
          <a:xfrm>
            <a:off x="6600852" y="2691837"/>
            <a:ext cx="5150452" cy="2708434"/>
          </a:xfrm>
          <a:prstGeom prst="rect">
            <a:avLst/>
          </a:prstGeom>
          <a:solidFill>
            <a:srgbClr val="FFC000">
              <a:alpha val="76000"/>
            </a:srgbClr>
          </a:solidFill>
        </p:spPr>
        <p:txBody>
          <a:bodyPr wrap="square" rtlCol="0">
            <a:spAutoFit/>
          </a:bodyPr>
          <a:lstStyle/>
          <a:p>
            <a:pPr marL="285750" indent="-285750">
              <a:buFont typeface="Arial" panose="020B0604020202020204" pitchFamily="34" charset="0"/>
              <a:buChar char="•"/>
            </a:pPr>
            <a:r>
              <a:rPr lang="en-US" sz="3200" b="1" dirty="0">
                <a:latin typeface="Arial" panose="020B0604020202020204" pitchFamily="34" charset="0"/>
                <a:cs typeface="Arial" panose="020B0604020202020204" pitchFamily="34" charset="0"/>
              </a:rPr>
              <a:t>Know how to swim</a:t>
            </a:r>
          </a:p>
          <a:p>
            <a:pPr marL="285750"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b="1" dirty="0">
                <a:latin typeface="Arial" panose="020B0604020202020204" pitchFamily="34" charset="0"/>
                <a:cs typeface="Arial" panose="020B0604020202020204" pitchFamily="34" charset="0"/>
              </a:rPr>
              <a:t>Swim near a lifeguard</a:t>
            </a:r>
          </a:p>
          <a:p>
            <a:pPr marL="285750"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b="1" dirty="0">
                <a:latin typeface="Arial" panose="020B0604020202020204" pitchFamily="34" charset="0"/>
                <a:cs typeface="Arial" panose="020B0604020202020204" pitchFamily="34" charset="0"/>
              </a:rPr>
              <a:t>Never swim alone</a:t>
            </a:r>
          </a:p>
          <a:p>
            <a:pPr marL="285750"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b="1" dirty="0">
                <a:latin typeface="Arial" panose="020B0604020202020204" pitchFamily="34" charset="0"/>
                <a:cs typeface="Arial" panose="020B0604020202020204" pitchFamily="34" charset="0"/>
              </a:rPr>
              <a:t>If in doubt, don’t go out!</a:t>
            </a:r>
          </a:p>
        </p:txBody>
      </p:sp>
      <p:sp>
        <p:nvSpPr>
          <p:cNvPr id="5" name="TextBox 4">
            <a:extLst>
              <a:ext uri="{FF2B5EF4-FFF2-40B4-BE49-F238E27FC236}">
                <a16:creationId xmlns:a16="http://schemas.microsoft.com/office/drawing/2014/main" id="{654F793F-E06F-4A02-A064-D1C373CAB968}"/>
              </a:ext>
            </a:extLst>
          </p:cNvPr>
          <p:cNvSpPr txBox="1"/>
          <p:nvPr/>
        </p:nvSpPr>
        <p:spPr>
          <a:xfrm>
            <a:off x="440696" y="5689971"/>
            <a:ext cx="3066401"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Photo: USLA</a:t>
            </a:r>
          </a:p>
        </p:txBody>
      </p:sp>
      <p:sp>
        <p:nvSpPr>
          <p:cNvPr id="6" name="Slide Number Placeholder 5"/>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19</a:t>
            </a:fld>
            <a:endParaRPr lang="en-US" b="1" dirty="0">
              <a:solidFill>
                <a:schemeClr val="tx1"/>
              </a:solidFill>
            </a:endParaRPr>
          </a:p>
        </p:txBody>
      </p:sp>
      <p:pic>
        <p:nvPicPr>
          <p:cNvPr id="10" name="Picture 9">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2"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62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B8B7D46-B74B-4E38-B58C-0239BAF6C314}"/>
              </a:ext>
            </a:extLst>
          </p:cNvPr>
          <p:cNvSpPr txBox="1"/>
          <p:nvPr/>
        </p:nvSpPr>
        <p:spPr>
          <a:xfrm>
            <a:off x="287456" y="1896710"/>
            <a:ext cx="7579178" cy="4031873"/>
          </a:xfrm>
          <a:prstGeom prst="rect">
            <a:avLst/>
          </a:prstGeom>
          <a:noFill/>
          <a:ln w="19050">
            <a:solidFill>
              <a:schemeClr val="accent5">
                <a:lumMod val="50000"/>
              </a:schemeClr>
            </a:solidFill>
          </a:ln>
        </p:spPr>
        <p:txBody>
          <a:bodyPr wrap="square" rtlCol="0">
            <a:spAutoFit/>
          </a:bodyPr>
          <a:lstStyle/>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What are rip currents?</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Why are they dangerous?</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What are clues that a rip current may be present?</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How do I know if I am caught in rip?</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What can I do if I am caught in a rip?</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How do I help someone else?</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What are some other safety tips?</a:t>
            </a:r>
          </a:p>
        </p:txBody>
      </p:sp>
      <p:sp>
        <p:nvSpPr>
          <p:cNvPr id="4" name="Rectangle 3">
            <a:extLst>
              <a:ext uri="{FF2B5EF4-FFF2-40B4-BE49-F238E27FC236}">
                <a16:creationId xmlns:a16="http://schemas.microsoft.com/office/drawing/2014/main" id="{B5B2D31C-0C34-470E-927F-2AF047780E32}"/>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E58407-D59D-450C-B1E3-52096918AD4F}"/>
              </a:ext>
            </a:extLst>
          </p:cNvPr>
          <p:cNvSpPr txBox="1"/>
          <p:nvPr/>
        </p:nvSpPr>
        <p:spPr>
          <a:xfrm>
            <a:off x="1336153"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important to learn…</a:t>
            </a:r>
          </a:p>
        </p:txBody>
      </p:sp>
      <p:pic>
        <p:nvPicPr>
          <p:cNvPr id="6" name="Picture 5">
            <a:extLst>
              <a:ext uri="{FF2B5EF4-FFF2-40B4-BE49-F238E27FC236}">
                <a16:creationId xmlns:a16="http://schemas.microsoft.com/office/drawing/2014/main" id="{6D24D70E-26D9-4EB8-8A12-7861F6C7D46F}"/>
              </a:ext>
            </a:extLst>
          </p:cNvPr>
          <p:cNvPicPr>
            <a:picLocks noChangeAspect="1"/>
          </p:cNvPicPr>
          <p:nvPr/>
        </p:nvPicPr>
        <p:blipFill>
          <a:blip r:embed="rId4"/>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7"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descr="A picture containing outdoor, person, water, person&#10;&#10;Description automatically generated">
            <a:extLst>
              <a:ext uri="{FF2B5EF4-FFF2-40B4-BE49-F238E27FC236}">
                <a16:creationId xmlns:a16="http://schemas.microsoft.com/office/drawing/2014/main" id="{0642474A-8CA1-4ECB-BD10-85636DF3ED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1951" y="1196275"/>
            <a:ext cx="3905250" cy="5207000"/>
          </a:xfrm>
          <a:prstGeom prst="rect">
            <a:avLst/>
          </a:prstGeom>
          <a:effectLst>
            <a:softEdge rad="635000"/>
          </a:effectLst>
        </p:spPr>
      </p:pic>
      <p:sp>
        <p:nvSpPr>
          <p:cNvPr id="2" name="TextBox 1">
            <a:extLst>
              <a:ext uri="{FF2B5EF4-FFF2-40B4-BE49-F238E27FC236}">
                <a16:creationId xmlns:a16="http://schemas.microsoft.com/office/drawing/2014/main" id="{CEE2B576-2FB9-4FC5-9621-9D85B5EF902A}"/>
              </a:ext>
            </a:extLst>
          </p:cNvPr>
          <p:cNvSpPr txBox="1"/>
          <p:nvPr/>
        </p:nvSpPr>
        <p:spPr>
          <a:xfrm>
            <a:off x="8478419" y="6168632"/>
            <a:ext cx="3610490" cy="338554"/>
          </a:xfrm>
          <a:prstGeom prst="rect">
            <a:avLst/>
          </a:prstGeom>
          <a:noFill/>
        </p:spPr>
        <p:txBody>
          <a:bodyPr wrap="square" rtlCol="0">
            <a:spAutoFit/>
          </a:bodyPr>
          <a:lstStyle/>
          <a:p>
            <a:r>
              <a:rPr lang="en-US" sz="1600" dirty="0"/>
              <a:t>Photo: Galveston, TX Beach Patrol</a:t>
            </a:r>
          </a:p>
        </p:txBody>
      </p:sp>
      <p:sp>
        <p:nvSpPr>
          <p:cNvPr id="3" name="Slide Number Placeholder 2"/>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2</a:t>
            </a:fld>
            <a:endParaRPr lang="en-US" b="1" dirty="0">
              <a:solidFill>
                <a:schemeClr val="tx1"/>
              </a:solidFill>
            </a:endParaRPr>
          </a:p>
        </p:txBody>
      </p:sp>
      <p:pic>
        <p:nvPicPr>
          <p:cNvPr id="10"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629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5451" y="5880716"/>
            <a:ext cx="12191999" cy="51211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6370860" y="5979896"/>
            <a:ext cx="1108672" cy="379068"/>
          </a:xfrm>
          <a:prstGeom prst="rect">
            <a:avLst/>
          </a:prstGeom>
          <a:ln>
            <a:noFill/>
          </a:ln>
          <a:effectLst>
            <a:glow rad="139700">
              <a:schemeClr val="accent5">
                <a:satMod val="175000"/>
                <a:alpha val="40000"/>
              </a:schemeClr>
            </a:glow>
            <a:outerShdw blurRad="292100" dist="139700" dir="2700000" algn="tl" rotWithShape="0">
              <a:srgbClr val="333333">
                <a:alpha val="65000"/>
              </a:srgbClr>
            </a:outerShdw>
          </a:effectLst>
        </p:spPr>
      </p:pic>
      <p:sp>
        <p:nvSpPr>
          <p:cNvPr id="7" name="TextBox 6"/>
          <p:cNvSpPr txBox="1"/>
          <p:nvPr/>
        </p:nvSpPr>
        <p:spPr>
          <a:xfrm>
            <a:off x="7021286" y="5910539"/>
            <a:ext cx="5165262" cy="461665"/>
          </a:xfrm>
          <a:prstGeom prst="rect">
            <a:avLst/>
          </a:prstGeom>
          <a:noFill/>
        </p:spPr>
        <p:txBody>
          <a:bodyPr wrap="square" rtlCol="0">
            <a:spAutoFit/>
          </a:bodyPr>
          <a:lstStyle/>
          <a:p>
            <a:pPr algn="r"/>
            <a:r>
              <a:rPr lang="en-US" sz="2400" i="1" dirty="0">
                <a:solidFill>
                  <a:schemeClr val="bg1"/>
                </a:solidFill>
                <a:latin typeface="Arial" panose="020B0604020202020204" pitchFamily="34" charset="0"/>
                <a:cs typeface="Arial" panose="020B0604020202020204" pitchFamily="34" charset="0"/>
              </a:rPr>
              <a:t>Building a Weather-Ready Nation</a:t>
            </a:r>
          </a:p>
        </p:txBody>
      </p:sp>
      <p:sp>
        <p:nvSpPr>
          <p:cNvPr id="3" name="TextBox 2"/>
          <p:cNvSpPr txBox="1"/>
          <p:nvPr/>
        </p:nvSpPr>
        <p:spPr>
          <a:xfrm>
            <a:off x="19050" y="348983"/>
            <a:ext cx="12186548" cy="769441"/>
          </a:xfrm>
          <a:prstGeom prst="rect">
            <a:avLst/>
          </a:prstGeom>
          <a:solidFill>
            <a:srgbClr val="FFFFFF">
              <a:alpha val="72000"/>
            </a:srgbClr>
          </a:solidFill>
        </p:spPr>
        <p:txBody>
          <a:bodyPr wrap="square" rtlCol="0">
            <a:spAutoFit/>
          </a:bodyPr>
          <a:lstStyle/>
          <a:p>
            <a:pPr algn="ctr"/>
            <a:r>
              <a:rPr lang="en-US" sz="4400" dirty="0">
                <a:effectLst>
                  <a:outerShdw blurRad="38100" dist="38100" dir="2700000" algn="tl">
                    <a:srgbClr val="000000">
                      <a:alpha val="43137"/>
                    </a:srgbClr>
                  </a:outerShdw>
                </a:effectLst>
              </a:rPr>
              <a:t>Thank you &amp; have a safe trip to the beach!</a:t>
            </a:r>
            <a:endParaRPr lang="en-US" sz="6000"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20</a:t>
            </a:fld>
            <a:endParaRPr lang="en-US" b="1" dirty="0">
              <a:solidFill>
                <a:schemeClr val="tx1"/>
              </a:solidFill>
            </a:endParaRPr>
          </a:p>
        </p:txBody>
      </p:sp>
      <p:sp>
        <p:nvSpPr>
          <p:cNvPr id="9" name="TextBox 8"/>
          <p:cNvSpPr txBox="1"/>
          <p:nvPr/>
        </p:nvSpPr>
        <p:spPr>
          <a:xfrm>
            <a:off x="7080968" y="3452228"/>
            <a:ext cx="4844112" cy="1723549"/>
          </a:xfrm>
          <a:prstGeom prst="rect">
            <a:avLst/>
          </a:prstGeom>
          <a:solidFill>
            <a:schemeClr val="bg2">
              <a:alpha val="71000"/>
            </a:schemeClr>
          </a:solidFill>
        </p:spPr>
        <p:txBody>
          <a:bodyPr wrap="square" rtlCol="0">
            <a:spAutoFit/>
          </a:bodyPr>
          <a:lstStyle/>
          <a:p>
            <a:r>
              <a:rPr lang="en-US" sz="2400" dirty="0" smtClean="0">
                <a:effectLst>
                  <a:outerShdw blurRad="38100" dist="38100" dir="2700000" algn="tl">
                    <a:srgbClr val="000000">
                      <a:alpha val="43137"/>
                    </a:srgbClr>
                  </a:outerShdw>
                </a:effectLst>
              </a:rPr>
              <a:t>National Weather Service</a:t>
            </a:r>
          </a:p>
          <a:p>
            <a:r>
              <a:rPr lang="en-US" sz="2000" dirty="0" smtClean="0">
                <a:hlinkClick r:id="rId5"/>
              </a:rPr>
              <a:t>https://ripcurrents.noaa.gov</a:t>
            </a:r>
            <a:endParaRPr lang="en-US" sz="2000" dirty="0" smtClean="0"/>
          </a:p>
          <a:p>
            <a:endParaRPr lang="en-US" dirty="0"/>
          </a:p>
          <a:p>
            <a:r>
              <a:rPr lang="en-US" sz="2400" dirty="0" smtClean="0">
                <a:effectLst>
                  <a:outerShdw blurRad="38100" dist="38100" dir="2700000" algn="tl">
                    <a:srgbClr val="000000">
                      <a:alpha val="43137"/>
                    </a:srgbClr>
                  </a:outerShdw>
                </a:effectLst>
              </a:rPr>
              <a:t>United States Lifesaving Association</a:t>
            </a:r>
          </a:p>
          <a:p>
            <a:r>
              <a:rPr lang="en-US" sz="2000" u="sng" dirty="0">
                <a:solidFill>
                  <a:schemeClr val="accent5"/>
                </a:solidFill>
              </a:rPr>
              <a:t>https://</a:t>
            </a:r>
            <a:r>
              <a:rPr lang="en-US" sz="2000" u="sng" dirty="0" smtClean="0">
                <a:solidFill>
                  <a:schemeClr val="accent5"/>
                </a:solidFill>
              </a:rPr>
              <a:t>www.usla.org/ripcurrents</a:t>
            </a:r>
            <a:endParaRPr lang="en-US" sz="2000" u="sng" dirty="0">
              <a:solidFill>
                <a:schemeClr val="accent5"/>
              </a:solidFill>
            </a:endParaRPr>
          </a:p>
        </p:txBody>
      </p:sp>
      <p:pic>
        <p:nvPicPr>
          <p:cNvPr id="10" name="Picture 9">
            <a:extLst>
              <a:ext uri="{FF2B5EF4-FFF2-40B4-BE49-F238E27FC236}">
                <a16:creationId xmlns:a16="http://schemas.microsoft.com/office/drawing/2014/main" id="{8D8688AE-5870-4986-9951-35042FD4A09D}"/>
              </a:ext>
            </a:extLst>
          </p:cNvPr>
          <p:cNvPicPr>
            <a:picLocks noChangeAspect="1"/>
          </p:cNvPicPr>
          <p:nvPr/>
        </p:nvPicPr>
        <p:blipFill>
          <a:blip r:embed="rId6"/>
          <a:stretch>
            <a:fillRect/>
          </a:stretch>
        </p:blipFill>
        <p:spPr>
          <a:xfrm>
            <a:off x="1260400" y="5612220"/>
            <a:ext cx="1003542" cy="1000044"/>
          </a:xfrm>
          <a:prstGeom prst="rect">
            <a:avLst/>
          </a:prstGeom>
          <a:ln>
            <a:noFill/>
          </a:ln>
          <a:effectLst>
            <a:outerShdw blurRad="292100" dist="139700" dir="2700000" algn="tl" rotWithShape="0">
              <a:srgbClr val="333333">
                <a:alpha val="65000"/>
              </a:srgbClr>
            </a:outerShdw>
          </a:effectLst>
        </p:spPr>
      </p:pic>
      <p:pic>
        <p:nvPicPr>
          <p:cNvPr id="11" name="Picture 2">
            <a:extLst>
              <a:ext uri="{FF2B5EF4-FFF2-40B4-BE49-F238E27FC236}">
                <a16:creationId xmlns:a16="http://schemas.microsoft.com/office/drawing/2014/main" id="{726EA9E0-94CD-426A-97D5-6018191F1B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2791" y="5451635"/>
            <a:ext cx="1331349" cy="11927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8" descr="Image result for high resolution noaa lo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5670" y="5632485"/>
            <a:ext cx="979779" cy="979779"/>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4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737596"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most common beach hazard</a:t>
            </a:r>
          </a:p>
        </p:txBody>
      </p:sp>
      <p:pic>
        <p:nvPicPr>
          <p:cNvPr id="8" name="Picture 4" descr="Ocean Calendars : Ocean Knowledge">
            <a:extLst>
              <a:ext uri="{FF2B5EF4-FFF2-40B4-BE49-F238E27FC236}">
                <a16:creationId xmlns:a16="http://schemas.microsoft.com/office/drawing/2014/main" id="{D4438D38-C629-4AEC-9259-18DF6A607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56" y="1860661"/>
            <a:ext cx="5756460" cy="3565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B530AB4-C7A9-4694-85AF-85D1CC4CF3EA}"/>
              </a:ext>
            </a:extLst>
          </p:cNvPr>
          <p:cNvSpPr txBox="1"/>
          <p:nvPr/>
        </p:nvSpPr>
        <p:spPr>
          <a:xfrm rot="19948366">
            <a:off x="848118" y="3281911"/>
            <a:ext cx="4330337" cy="523220"/>
          </a:xfrm>
          <a:prstGeom prst="rect">
            <a:avLst/>
          </a:prstGeom>
          <a:noFill/>
        </p:spPr>
        <p:txBody>
          <a:bodyPr wrap="square" rtlCol="0">
            <a:spAutoFit/>
          </a:bodyPr>
          <a:lstStyle/>
          <a:p>
            <a:pPr algn="ct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Rip current</a:t>
            </a:r>
          </a:p>
        </p:txBody>
      </p:sp>
      <p:sp>
        <p:nvSpPr>
          <p:cNvPr id="3" name="TextBox 2">
            <a:extLst>
              <a:ext uri="{FF2B5EF4-FFF2-40B4-BE49-F238E27FC236}">
                <a16:creationId xmlns:a16="http://schemas.microsoft.com/office/drawing/2014/main" id="{926EAAED-A7DF-4356-942E-87AA01815829}"/>
              </a:ext>
            </a:extLst>
          </p:cNvPr>
          <p:cNvSpPr txBox="1"/>
          <p:nvPr/>
        </p:nvSpPr>
        <p:spPr>
          <a:xfrm>
            <a:off x="6122891" y="1561738"/>
            <a:ext cx="5954809" cy="4462760"/>
          </a:xfrm>
          <a:prstGeom prst="rect">
            <a:avLst/>
          </a:prstGeom>
          <a:solidFill>
            <a:schemeClr val="bg1">
              <a:alpha val="64000"/>
            </a:schemeClr>
          </a:solidFill>
          <a:ln>
            <a:solidFill>
              <a:schemeClr val="accent1">
                <a:shade val="50000"/>
              </a:schemeClr>
            </a:solidFill>
          </a:ln>
        </p:spPr>
        <p:txBody>
          <a:bodyPr wrap="square" rtlCol="0">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Rips are channelized currents of water that flow back into the ocean from the shoreline</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They typically form at breaks in sandbars, and near structures such as jetties &amp; piers</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Rips are commonly found on along all surf beaches, including Great Lakes beaches</a:t>
            </a:r>
          </a:p>
        </p:txBody>
      </p:sp>
      <p:sp>
        <p:nvSpPr>
          <p:cNvPr id="4" name="TextBox 3">
            <a:extLst>
              <a:ext uri="{FF2B5EF4-FFF2-40B4-BE49-F238E27FC236}">
                <a16:creationId xmlns:a16="http://schemas.microsoft.com/office/drawing/2014/main" id="{A4B34D3A-5596-4306-9672-20716B95ACA2}"/>
              </a:ext>
            </a:extLst>
          </p:cNvPr>
          <p:cNvSpPr txBox="1"/>
          <p:nvPr/>
        </p:nvSpPr>
        <p:spPr>
          <a:xfrm>
            <a:off x="135055" y="5463980"/>
            <a:ext cx="3610490" cy="338554"/>
          </a:xfrm>
          <a:prstGeom prst="rect">
            <a:avLst/>
          </a:prstGeom>
          <a:noFill/>
        </p:spPr>
        <p:txBody>
          <a:bodyPr wrap="square" rtlCol="0">
            <a:spAutoFit/>
          </a:bodyPr>
          <a:lstStyle/>
          <a:p>
            <a:r>
              <a:rPr lang="en-US" sz="1600" dirty="0"/>
              <a:t>Photo: NOAA</a:t>
            </a:r>
          </a:p>
        </p:txBody>
      </p:sp>
      <p:sp>
        <p:nvSpPr>
          <p:cNvPr id="5" name="Slide Number Placeholder 4"/>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3</a:t>
            </a:fld>
            <a:endParaRPr lang="en-US" b="1" dirty="0">
              <a:solidFill>
                <a:schemeClr val="tx1"/>
              </a:solidFill>
            </a:endParaRPr>
          </a:p>
        </p:txBody>
      </p:sp>
      <p:pic>
        <p:nvPicPr>
          <p:cNvPr id="12" name="Picture 11">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5"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91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336153"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Facts about rip currents</a:t>
            </a:r>
          </a:p>
        </p:txBody>
      </p:sp>
      <p:sp>
        <p:nvSpPr>
          <p:cNvPr id="3" name="TextBox 2">
            <a:extLst>
              <a:ext uri="{FF2B5EF4-FFF2-40B4-BE49-F238E27FC236}">
                <a16:creationId xmlns:a16="http://schemas.microsoft.com/office/drawing/2014/main" id="{926EAAED-A7DF-4356-942E-87AA01815829}"/>
              </a:ext>
            </a:extLst>
          </p:cNvPr>
          <p:cNvSpPr txBox="1"/>
          <p:nvPr/>
        </p:nvSpPr>
        <p:spPr>
          <a:xfrm>
            <a:off x="190500" y="1641555"/>
            <a:ext cx="7721202" cy="4462760"/>
          </a:xfrm>
          <a:prstGeom prst="rect">
            <a:avLst/>
          </a:prstGeom>
          <a:solidFill>
            <a:schemeClr val="bg1">
              <a:alpha val="64000"/>
            </a:schemeClr>
          </a:solidFill>
          <a:ln>
            <a:solidFill>
              <a:schemeClr val="accent1">
                <a:shade val="50000"/>
              </a:schemeClr>
            </a:solidFill>
          </a:ln>
        </p:spPr>
        <p:txBody>
          <a:bodyPr wrap="square" rtlCol="0">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Rip current speeds average 1 to 2 ft per second but they have been measured as fast as 8 ft per second – </a:t>
            </a:r>
            <a:r>
              <a:rPr lang="en-US" sz="2800" b="1" dirty="0">
                <a:latin typeface="Arial" panose="020B0604020202020204" pitchFamily="34" charset="0"/>
                <a:cs typeface="Arial" panose="020B0604020202020204" pitchFamily="34" charset="0"/>
              </a:rPr>
              <a:t>faster than an Olympic swimmer!</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They do not pull people under the water, they pull people away from shore</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Rips are sometimes mistakenly called undertow or rip tides, but these terms are not correct</a:t>
            </a:r>
          </a:p>
        </p:txBody>
      </p:sp>
      <p:sp>
        <p:nvSpPr>
          <p:cNvPr id="5" name="TextBox 4">
            <a:extLst>
              <a:ext uri="{FF2B5EF4-FFF2-40B4-BE49-F238E27FC236}">
                <a16:creationId xmlns:a16="http://schemas.microsoft.com/office/drawing/2014/main" id="{5E4C7DDB-B484-4080-832D-49C36BA33A5E}"/>
              </a:ext>
            </a:extLst>
          </p:cNvPr>
          <p:cNvSpPr txBox="1"/>
          <p:nvPr/>
        </p:nvSpPr>
        <p:spPr>
          <a:xfrm>
            <a:off x="7508675" y="6168811"/>
            <a:ext cx="4947047" cy="338554"/>
          </a:xfrm>
          <a:prstGeom prst="rect">
            <a:avLst/>
          </a:prstGeom>
          <a:noFill/>
        </p:spPr>
        <p:txBody>
          <a:bodyPr wrap="square" rtlCol="0">
            <a:spAutoFit/>
          </a:bodyPr>
          <a:lstStyle/>
          <a:p>
            <a:pPr algn="ctr"/>
            <a:r>
              <a:rPr lang="en-US" sz="1600" dirty="0"/>
              <a:t>Photo: Galveston, TX Beach Patrol - Rip safety sign</a:t>
            </a:r>
          </a:p>
        </p:txBody>
      </p:sp>
      <p:sp>
        <p:nvSpPr>
          <p:cNvPr id="6" name="Slide Number Placeholder 5"/>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4</a:t>
            </a:fld>
            <a:endParaRPr lang="en-US" b="1" dirty="0">
              <a:solidFill>
                <a:schemeClr val="tx1"/>
              </a:solidFill>
            </a:endParaRPr>
          </a:p>
        </p:txBody>
      </p:sp>
      <p:pic>
        <p:nvPicPr>
          <p:cNvPr id="8" name="Picture 7" descr="A close up of a sign&#10;&#10;Description automatically generated">
            <a:extLst>
              <a:ext uri="{FF2B5EF4-FFF2-40B4-BE49-F238E27FC236}">
                <a16:creationId xmlns:a16="http://schemas.microsoft.com/office/drawing/2014/main" id="{E6B91AD9-9BF2-485A-8CD4-CC003A06A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495807" y="1821591"/>
            <a:ext cx="4972785" cy="3729589"/>
          </a:xfrm>
          <a:prstGeom prst="rect">
            <a:avLst/>
          </a:prstGeom>
          <a:effectLst>
            <a:softEdge rad="647700"/>
          </a:effectLst>
        </p:spPr>
      </p:pic>
      <p:pic>
        <p:nvPicPr>
          <p:cNvPr id="10" name="Picture 9">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2"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700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B85872-AEE8-4E77-8AFD-4A9C6B943C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4" y="1353758"/>
            <a:ext cx="6683227" cy="5012421"/>
          </a:xfrm>
          <a:prstGeom prst="rect">
            <a:avLst/>
          </a:prstGeom>
        </p:spPr>
      </p:pic>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336153"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Three parts of a rip current</a:t>
            </a:r>
          </a:p>
        </p:txBody>
      </p:sp>
      <p:sp>
        <p:nvSpPr>
          <p:cNvPr id="8" name="TextBox 7">
            <a:extLst>
              <a:ext uri="{FF2B5EF4-FFF2-40B4-BE49-F238E27FC236}">
                <a16:creationId xmlns:a16="http://schemas.microsoft.com/office/drawing/2014/main" id="{493F923C-82FA-43D8-9C9C-B9ECF2B7C312}"/>
              </a:ext>
            </a:extLst>
          </p:cNvPr>
          <p:cNvSpPr txBox="1"/>
          <p:nvPr/>
        </p:nvSpPr>
        <p:spPr>
          <a:xfrm>
            <a:off x="4773246" y="4306784"/>
            <a:ext cx="1191604" cy="400110"/>
          </a:xfrm>
          <a:prstGeom prst="rect">
            <a:avLst/>
          </a:prstGeom>
          <a:solidFill>
            <a:srgbClr val="FFFFFF">
              <a:alpha val="70000"/>
            </a:srgbClr>
          </a:solidFill>
          <a:effectLst>
            <a:softEdge rad="63500"/>
          </a:effectLst>
        </p:spPr>
        <p:txBody>
          <a:bodyPr wrap="square" rtlCol="0">
            <a:spAutoFit/>
          </a:bodyPr>
          <a:lstStyle/>
          <a:p>
            <a:pPr algn="ct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Feeder</a:t>
            </a:r>
          </a:p>
        </p:txBody>
      </p:sp>
      <p:sp>
        <p:nvSpPr>
          <p:cNvPr id="9" name="TextBox 8">
            <a:extLst>
              <a:ext uri="{FF2B5EF4-FFF2-40B4-BE49-F238E27FC236}">
                <a16:creationId xmlns:a16="http://schemas.microsoft.com/office/drawing/2014/main" id="{20FDCDA9-DC0D-4AF8-9516-BECEEC7EF654}"/>
              </a:ext>
            </a:extLst>
          </p:cNvPr>
          <p:cNvSpPr txBox="1"/>
          <p:nvPr/>
        </p:nvSpPr>
        <p:spPr>
          <a:xfrm>
            <a:off x="820416" y="4655912"/>
            <a:ext cx="1251811" cy="400110"/>
          </a:xfrm>
          <a:prstGeom prst="rect">
            <a:avLst/>
          </a:prstGeom>
          <a:solidFill>
            <a:srgbClr val="FFFFFF">
              <a:alpha val="70000"/>
            </a:srgbClr>
          </a:solidFill>
          <a:effectLst>
            <a:softEdge rad="63500"/>
          </a:effectLst>
        </p:spPr>
        <p:txBody>
          <a:bodyPr wrap="square" rtlCol="0">
            <a:spAutoFit/>
          </a:bodyPr>
          <a:lstStyle/>
          <a:p>
            <a:pPr algn="ct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Feeder</a:t>
            </a:r>
          </a:p>
        </p:txBody>
      </p:sp>
      <p:sp>
        <p:nvSpPr>
          <p:cNvPr id="10" name="TextBox 9">
            <a:extLst>
              <a:ext uri="{FF2B5EF4-FFF2-40B4-BE49-F238E27FC236}">
                <a16:creationId xmlns:a16="http://schemas.microsoft.com/office/drawing/2014/main" id="{A34910AB-DDB2-41C9-A847-2DD21055CE31}"/>
              </a:ext>
            </a:extLst>
          </p:cNvPr>
          <p:cNvSpPr txBox="1"/>
          <p:nvPr/>
        </p:nvSpPr>
        <p:spPr>
          <a:xfrm>
            <a:off x="3472807" y="3747198"/>
            <a:ext cx="788247" cy="400110"/>
          </a:xfrm>
          <a:prstGeom prst="rect">
            <a:avLst/>
          </a:prstGeom>
          <a:solidFill>
            <a:srgbClr val="FFFFFF">
              <a:alpha val="70000"/>
            </a:srgbClr>
          </a:solidFill>
          <a:effectLst>
            <a:softEdge rad="63500"/>
          </a:effectLst>
        </p:spPr>
        <p:txBody>
          <a:bodyPr wrap="square" rtlCol="0">
            <a:spAutoFit/>
          </a:bodyPr>
          <a:lstStyle/>
          <a:p>
            <a:pPr algn="ct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Neck</a:t>
            </a:r>
          </a:p>
        </p:txBody>
      </p:sp>
      <p:sp>
        <p:nvSpPr>
          <p:cNvPr id="12" name="TextBox 11">
            <a:extLst>
              <a:ext uri="{FF2B5EF4-FFF2-40B4-BE49-F238E27FC236}">
                <a16:creationId xmlns:a16="http://schemas.microsoft.com/office/drawing/2014/main" id="{78BF91E6-5D03-4187-B23F-8D4CDE7603AB}"/>
              </a:ext>
            </a:extLst>
          </p:cNvPr>
          <p:cNvSpPr txBox="1"/>
          <p:nvPr/>
        </p:nvSpPr>
        <p:spPr>
          <a:xfrm>
            <a:off x="2817616" y="3234215"/>
            <a:ext cx="914400" cy="400110"/>
          </a:xfrm>
          <a:prstGeom prst="rect">
            <a:avLst/>
          </a:prstGeom>
          <a:solidFill>
            <a:srgbClr val="FFFFFF">
              <a:alpha val="70000"/>
            </a:srgbClr>
          </a:solidFill>
          <a:effectLst>
            <a:softEdge rad="63500"/>
          </a:effectLst>
        </p:spPr>
        <p:txBody>
          <a:bodyPr wrap="square" rtlCol="0">
            <a:spAutoFit/>
          </a:bodyPr>
          <a:lstStyle/>
          <a:p>
            <a:pPr algn="ct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Head</a:t>
            </a:r>
          </a:p>
        </p:txBody>
      </p:sp>
      <p:sp>
        <p:nvSpPr>
          <p:cNvPr id="15" name="Freeform: Shape 14">
            <a:extLst>
              <a:ext uri="{FF2B5EF4-FFF2-40B4-BE49-F238E27FC236}">
                <a16:creationId xmlns:a16="http://schemas.microsoft.com/office/drawing/2014/main" id="{7C1E8E04-0406-4A1B-A638-695A32421C98}"/>
              </a:ext>
            </a:extLst>
          </p:cNvPr>
          <p:cNvSpPr/>
          <p:nvPr/>
        </p:nvSpPr>
        <p:spPr>
          <a:xfrm rot="20921344">
            <a:off x="2086340" y="4419397"/>
            <a:ext cx="1195833" cy="326918"/>
          </a:xfrm>
          <a:custGeom>
            <a:avLst/>
            <a:gdLst>
              <a:gd name="connsiteX0" fmla="*/ 0 w 849086"/>
              <a:gd name="connsiteY0" fmla="*/ 326572 h 370982"/>
              <a:gd name="connsiteX1" fmla="*/ 506186 w 849086"/>
              <a:gd name="connsiteY1" fmla="*/ 342900 h 370982"/>
              <a:gd name="connsiteX2" fmla="*/ 849086 w 849086"/>
              <a:gd name="connsiteY2" fmla="*/ 0 h 370982"/>
            </a:gdLst>
            <a:ahLst/>
            <a:cxnLst>
              <a:cxn ang="0">
                <a:pos x="connsiteX0" y="connsiteY0"/>
              </a:cxn>
              <a:cxn ang="0">
                <a:pos x="connsiteX1" y="connsiteY1"/>
              </a:cxn>
              <a:cxn ang="0">
                <a:pos x="connsiteX2" y="connsiteY2"/>
              </a:cxn>
            </a:cxnLst>
            <a:rect l="l" t="t" r="r" b="b"/>
            <a:pathLst>
              <a:path w="849086" h="370982">
                <a:moveTo>
                  <a:pt x="0" y="326572"/>
                </a:moveTo>
                <a:cubicBezTo>
                  <a:pt x="182336" y="361950"/>
                  <a:pt x="364672" y="397329"/>
                  <a:pt x="506186" y="342900"/>
                </a:cubicBezTo>
                <a:cubicBezTo>
                  <a:pt x="647700" y="288471"/>
                  <a:pt x="748393" y="144235"/>
                  <a:pt x="849086" y="0"/>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CE455AD-EC99-4550-A2F5-F20035314DD7}"/>
              </a:ext>
            </a:extLst>
          </p:cNvPr>
          <p:cNvSpPr/>
          <p:nvPr/>
        </p:nvSpPr>
        <p:spPr>
          <a:xfrm rot="21354146">
            <a:off x="3469731" y="4160567"/>
            <a:ext cx="1144986" cy="420165"/>
          </a:xfrm>
          <a:custGeom>
            <a:avLst/>
            <a:gdLst>
              <a:gd name="connsiteX0" fmla="*/ 636814 w 636814"/>
              <a:gd name="connsiteY0" fmla="*/ 359229 h 359229"/>
              <a:gd name="connsiteX1" fmla="*/ 114300 w 636814"/>
              <a:gd name="connsiteY1" fmla="*/ 244929 h 359229"/>
              <a:gd name="connsiteX2" fmla="*/ 0 w 636814"/>
              <a:gd name="connsiteY2" fmla="*/ 0 h 359229"/>
            </a:gdLst>
            <a:ahLst/>
            <a:cxnLst>
              <a:cxn ang="0">
                <a:pos x="connsiteX0" y="connsiteY0"/>
              </a:cxn>
              <a:cxn ang="0">
                <a:pos x="connsiteX1" y="connsiteY1"/>
              </a:cxn>
              <a:cxn ang="0">
                <a:pos x="connsiteX2" y="connsiteY2"/>
              </a:cxn>
            </a:cxnLst>
            <a:rect l="l" t="t" r="r" b="b"/>
            <a:pathLst>
              <a:path w="636814" h="359229">
                <a:moveTo>
                  <a:pt x="636814" y="359229"/>
                </a:moveTo>
                <a:cubicBezTo>
                  <a:pt x="428625" y="332014"/>
                  <a:pt x="220436" y="304800"/>
                  <a:pt x="114300" y="244929"/>
                </a:cubicBezTo>
                <a:cubicBezTo>
                  <a:pt x="8164" y="185058"/>
                  <a:pt x="4082" y="92529"/>
                  <a:pt x="0" y="0"/>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848E4A1D-8D60-40C8-8C6A-052AF44361CE}"/>
              </a:ext>
            </a:extLst>
          </p:cNvPr>
          <p:cNvCxnSpPr>
            <a:cxnSpLocks/>
          </p:cNvCxnSpPr>
          <p:nvPr/>
        </p:nvCxnSpPr>
        <p:spPr>
          <a:xfrm flipV="1">
            <a:off x="3298654" y="3767405"/>
            <a:ext cx="3966" cy="416867"/>
          </a:xfrm>
          <a:prstGeom prst="straightConnector1">
            <a:avLst/>
          </a:prstGeom>
          <a:ln w="50800">
            <a:solidFill>
              <a:srgbClr val="FFFF0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58082CE-C4B9-4EDE-9F3E-8D1540FB627F}"/>
              </a:ext>
            </a:extLst>
          </p:cNvPr>
          <p:cNvSpPr txBox="1"/>
          <p:nvPr/>
        </p:nvSpPr>
        <p:spPr>
          <a:xfrm>
            <a:off x="6817156" y="1975772"/>
            <a:ext cx="5247819" cy="4093428"/>
          </a:xfrm>
          <a:prstGeom prst="rect">
            <a:avLst/>
          </a:prstGeom>
          <a:solidFill>
            <a:schemeClr val="bg1">
              <a:alpha val="64000"/>
            </a:schemeClr>
          </a:solidFill>
          <a:ln>
            <a:solidFill>
              <a:schemeClr val="accent1">
                <a:shade val="50000"/>
              </a:schemeClr>
            </a:solidFill>
          </a:ln>
        </p:spPr>
        <p:txBody>
          <a:bodyPr wrap="square" rtlCol="0">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Rip currents have three parts: </a:t>
            </a:r>
            <a:r>
              <a:rPr lang="en-US" sz="2800" u="sng" dirty="0">
                <a:solidFill>
                  <a:schemeClr val="accent6">
                    <a:lumMod val="75000"/>
                  </a:schemeClr>
                </a:solidFill>
                <a:latin typeface="Arial" panose="020B0604020202020204" pitchFamily="34" charset="0"/>
                <a:cs typeface="Arial" panose="020B0604020202020204" pitchFamily="34" charset="0"/>
              </a:rPr>
              <a:t>Feeders</a:t>
            </a:r>
            <a:r>
              <a:rPr lang="en-US" sz="2800" dirty="0">
                <a:latin typeface="Arial" panose="020B0604020202020204" pitchFamily="34" charset="0"/>
                <a:cs typeface="Arial" panose="020B0604020202020204" pitchFamily="34" charset="0"/>
              </a:rPr>
              <a:t>, </a:t>
            </a:r>
            <a:r>
              <a:rPr lang="en-US" sz="2800" u="sng" dirty="0">
                <a:solidFill>
                  <a:schemeClr val="accent6">
                    <a:lumMod val="75000"/>
                  </a:schemeClr>
                </a:solidFill>
                <a:latin typeface="Arial" panose="020B0604020202020204" pitchFamily="34" charset="0"/>
                <a:cs typeface="Arial" panose="020B0604020202020204" pitchFamily="34" charset="0"/>
              </a:rPr>
              <a:t>Neck</a:t>
            </a:r>
            <a:r>
              <a:rPr lang="en-US" sz="2800" dirty="0">
                <a:latin typeface="Arial" panose="020B0604020202020204" pitchFamily="34" charset="0"/>
                <a:cs typeface="Arial" panose="020B0604020202020204" pitchFamily="34" charset="0"/>
              </a:rPr>
              <a:t>, and </a:t>
            </a:r>
            <a:r>
              <a:rPr lang="en-US" sz="2800" u="sng" dirty="0">
                <a:solidFill>
                  <a:schemeClr val="accent6">
                    <a:lumMod val="75000"/>
                  </a:schemeClr>
                </a:solidFill>
                <a:latin typeface="Arial" panose="020B0604020202020204" pitchFamily="34" charset="0"/>
                <a:cs typeface="Arial" panose="020B0604020202020204" pitchFamily="34" charset="0"/>
              </a:rPr>
              <a:t>Head</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Speeds are strongest in the neck, and they weaken beyond the breakers</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The length and width of rip currents can vary dramatically</a:t>
            </a:r>
          </a:p>
        </p:txBody>
      </p:sp>
      <p:sp>
        <p:nvSpPr>
          <p:cNvPr id="24" name="Freeform: Shape 23">
            <a:extLst>
              <a:ext uri="{FF2B5EF4-FFF2-40B4-BE49-F238E27FC236}">
                <a16:creationId xmlns:a16="http://schemas.microsoft.com/office/drawing/2014/main" id="{723ECECE-2DDC-4A97-86AC-30578B8B00C3}"/>
              </a:ext>
            </a:extLst>
          </p:cNvPr>
          <p:cNvSpPr/>
          <p:nvPr/>
        </p:nvSpPr>
        <p:spPr>
          <a:xfrm rot="357368">
            <a:off x="3790875" y="3451811"/>
            <a:ext cx="400527" cy="99527"/>
          </a:xfrm>
          <a:custGeom>
            <a:avLst/>
            <a:gdLst>
              <a:gd name="connsiteX0" fmla="*/ 0 w 933450"/>
              <a:gd name="connsiteY0" fmla="*/ 247650 h 247650"/>
              <a:gd name="connsiteX1" fmla="*/ 304800 w 933450"/>
              <a:gd name="connsiteY1" fmla="*/ 114300 h 247650"/>
              <a:gd name="connsiteX2" fmla="*/ 933450 w 933450"/>
              <a:gd name="connsiteY2" fmla="*/ 0 h 247650"/>
            </a:gdLst>
            <a:ahLst/>
            <a:cxnLst>
              <a:cxn ang="0">
                <a:pos x="connsiteX0" y="connsiteY0"/>
              </a:cxn>
              <a:cxn ang="0">
                <a:pos x="connsiteX1" y="connsiteY1"/>
              </a:cxn>
              <a:cxn ang="0">
                <a:pos x="connsiteX2" y="connsiteY2"/>
              </a:cxn>
            </a:cxnLst>
            <a:rect l="l" t="t" r="r" b="b"/>
            <a:pathLst>
              <a:path w="933450" h="247650">
                <a:moveTo>
                  <a:pt x="0" y="247650"/>
                </a:moveTo>
                <a:cubicBezTo>
                  <a:pt x="74612" y="201612"/>
                  <a:pt x="149225" y="155575"/>
                  <a:pt x="304800" y="114300"/>
                </a:cubicBezTo>
                <a:cubicBezTo>
                  <a:pt x="460375" y="73025"/>
                  <a:pt x="696912" y="36512"/>
                  <a:pt x="933450" y="0"/>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C6BB719-A43A-4D98-B80B-6BB363BB0B08}"/>
              </a:ext>
            </a:extLst>
          </p:cNvPr>
          <p:cNvSpPr/>
          <p:nvPr/>
        </p:nvSpPr>
        <p:spPr>
          <a:xfrm rot="20684047" flipH="1">
            <a:off x="2369679" y="3436344"/>
            <a:ext cx="387281" cy="191024"/>
          </a:xfrm>
          <a:custGeom>
            <a:avLst/>
            <a:gdLst>
              <a:gd name="connsiteX0" fmla="*/ 0 w 933450"/>
              <a:gd name="connsiteY0" fmla="*/ 247650 h 247650"/>
              <a:gd name="connsiteX1" fmla="*/ 304800 w 933450"/>
              <a:gd name="connsiteY1" fmla="*/ 114300 h 247650"/>
              <a:gd name="connsiteX2" fmla="*/ 933450 w 933450"/>
              <a:gd name="connsiteY2" fmla="*/ 0 h 247650"/>
            </a:gdLst>
            <a:ahLst/>
            <a:cxnLst>
              <a:cxn ang="0">
                <a:pos x="connsiteX0" y="connsiteY0"/>
              </a:cxn>
              <a:cxn ang="0">
                <a:pos x="connsiteX1" y="connsiteY1"/>
              </a:cxn>
              <a:cxn ang="0">
                <a:pos x="connsiteX2" y="connsiteY2"/>
              </a:cxn>
            </a:cxnLst>
            <a:rect l="l" t="t" r="r" b="b"/>
            <a:pathLst>
              <a:path w="933450" h="247650">
                <a:moveTo>
                  <a:pt x="0" y="247650"/>
                </a:moveTo>
                <a:cubicBezTo>
                  <a:pt x="74612" y="201612"/>
                  <a:pt x="149225" y="155575"/>
                  <a:pt x="304800" y="114300"/>
                </a:cubicBezTo>
                <a:cubicBezTo>
                  <a:pt x="460375" y="73025"/>
                  <a:pt x="696912" y="36512"/>
                  <a:pt x="933450" y="0"/>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85F07A5-8C38-472D-BE50-E7FE546854F4}"/>
              </a:ext>
            </a:extLst>
          </p:cNvPr>
          <p:cNvSpPr txBox="1"/>
          <p:nvPr/>
        </p:nvSpPr>
        <p:spPr>
          <a:xfrm>
            <a:off x="153151" y="5922411"/>
            <a:ext cx="5753099" cy="338554"/>
          </a:xfrm>
          <a:prstGeom prst="rect">
            <a:avLst/>
          </a:prstGeom>
          <a:noFill/>
        </p:spPr>
        <p:txBody>
          <a:bodyPr wrap="square" rtlCol="0">
            <a:spAutoFit/>
          </a:bodyPr>
          <a:lstStyle/>
          <a:p>
            <a:r>
              <a:rPr lang="en-US" sz="1600" dirty="0"/>
              <a:t>Photo: Marina Beach, California (Dr. Brander) </a:t>
            </a:r>
          </a:p>
        </p:txBody>
      </p:sp>
      <p:sp>
        <p:nvSpPr>
          <p:cNvPr id="4" name="Slide Number Placeholder 3"/>
          <p:cNvSpPr>
            <a:spLocks noGrp="1"/>
          </p:cNvSpPr>
          <p:nvPr>
            <p:ph type="sldNum" sz="quarter" idx="12"/>
          </p:nvPr>
        </p:nvSpPr>
        <p:spPr>
          <a:xfrm>
            <a:off x="8610600" y="6498590"/>
            <a:ext cx="2743200" cy="365125"/>
          </a:xfrm>
        </p:spPr>
        <p:txBody>
          <a:bodyPr/>
          <a:lstStyle/>
          <a:p>
            <a:fld id="{764B961E-E163-45D7-A81E-F790332FE840}" type="slidenum">
              <a:rPr lang="en-US" b="1" smtClean="0">
                <a:solidFill>
                  <a:schemeClr val="tx1"/>
                </a:solidFill>
              </a:rPr>
              <a:t>5</a:t>
            </a:fld>
            <a:endParaRPr lang="en-US" b="1" dirty="0">
              <a:solidFill>
                <a:schemeClr val="tx1"/>
              </a:solidFill>
            </a:endParaRPr>
          </a:p>
        </p:txBody>
      </p:sp>
      <p:pic>
        <p:nvPicPr>
          <p:cNvPr id="19" name="Picture 18">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20"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257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336153"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do rip currents form?</a:t>
            </a:r>
          </a:p>
        </p:txBody>
      </p:sp>
      <p:pic>
        <p:nvPicPr>
          <p:cNvPr id="19" name="Picture 2">
            <a:extLst>
              <a:ext uri="{FF2B5EF4-FFF2-40B4-BE49-F238E27FC236}">
                <a16:creationId xmlns:a16="http://schemas.microsoft.com/office/drawing/2014/main" id="{41FBEAE9-9A3A-4D9F-AE44-A2C584C3A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151" y="1834030"/>
            <a:ext cx="7308667" cy="4216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Freeform: Shape 19">
            <a:extLst>
              <a:ext uri="{FF2B5EF4-FFF2-40B4-BE49-F238E27FC236}">
                <a16:creationId xmlns:a16="http://schemas.microsoft.com/office/drawing/2014/main" id="{938C93A7-0EF6-457B-9899-FDC6FD92462D}"/>
              </a:ext>
            </a:extLst>
          </p:cNvPr>
          <p:cNvSpPr/>
          <p:nvPr/>
        </p:nvSpPr>
        <p:spPr>
          <a:xfrm>
            <a:off x="7001813" y="2275110"/>
            <a:ext cx="555171" cy="2269671"/>
          </a:xfrm>
          <a:custGeom>
            <a:avLst/>
            <a:gdLst>
              <a:gd name="connsiteX0" fmla="*/ 555171 w 555171"/>
              <a:gd name="connsiteY0" fmla="*/ 0 h 2269671"/>
              <a:gd name="connsiteX1" fmla="*/ 277586 w 555171"/>
              <a:gd name="connsiteY1" fmla="*/ 734786 h 2269671"/>
              <a:gd name="connsiteX2" fmla="*/ 130629 w 555171"/>
              <a:gd name="connsiteY2" fmla="*/ 1175657 h 2269671"/>
              <a:gd name="connsiteX3" fmla="*/ 0 w 555171"/>
              <a:gd name="connsiteY3" fmla="*/ 2269671 h 2269671"/>
            </a:gdLst>
            <a:ahLst/>
            <a:cxnLst>
              <a:cxn ang="0">
                <a:pos x="connsiteX0" y="connsiteY0"/>
              </a:cxn>
              <a:cxn ang="0">
                <a:pos x="connsiteX1" y="connsiteY1"/>
              </a:cxn>
              <a:cxn ang="0">
                <a:pos x="connsiteX2" y="connsiteY2"/>
              </a:cxn>
              <a:cxn ang="0">
                <a:pos x="connsiteX3" y="connsiteY3"/>
              </a:cxn>
            </a:cxnLst>
            <a:rect l="l" t="t" r="r" b="b"/>
            <a:pathLst>
              <a:path w="555171" h="2269671">
                <a:moveTo>
                  <a:pt x="555171" y="0"/>
                </a:moveTo>
                <a:cubicBezTo>
                  <a:pt x="451757" y="269421"/>
                  <a:pt x="348343" y="538843"/>
                  <a:pt x="277586" y="734786"/>
                </a:cubicBezTo>
                <a:cubicBezTo>
                  <a:pt x="206829" y="930729"/>
                  <a:pt x="176893" y="919843"/>
                  <a:pt x="130629" y="1175657"/>
                </a:cubicBezTo>
                <a:cubicBezTo>
                  <a:pt x="84365" y="1431471"/>
                  <a:pt x="42182" y="1850571"/>
                  <a:pt x="0" y="2269671"/>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516CD04-5A23-49A2-AECE-3F6B86BE2FD8}"/>
              </a:ext>
            </a:extLst>
          </p:cNvPr>
          <p:cNvSpPr/>
          <p:nvPr/>
        </p:nvSpPr>
        <p:spPr>
          <a:xfrm>
            <a:off x="6200760" y="2215240"/>
            <a:ext cx="555171" cy="2269671"/>
          </a:xfrm>
          <a:custGeom>
            <a:avLst/>
            <a:gdLst>
              <a:gd name="connsiteX0" fmla="*/ 555171 w 555171"/>
              <a:gd name="connsiteY0" fmla="*/ 0 h 2269671"/>
              <a:gd name="connsiteX1" fmla="*/ 277586 w 555171"/>
              <a:gd name="connsiteY1" fmla="*/ 734786 h 2269671"/>
              <a:gd name="connsiteX2" fmla="*/ 130629 w 555171"/>
              <a:gd name="connsiteY2" fmla="*/ 1175657 h 2269671"/>
              <a:gd name="connsiteX3" fmla="*/ 0 w 555171"/>
              <a:gd name="connsiteY3" fmla="*/ 2269671 h 2269671"/>
            </a:gdLst>
            <a:ahLst/>
            <a:cxnLst>
              <a:cxn ang="0">
                <a:pos x="connsiteX0" y="connsiteY0"/>
              </a:cxn>
              <a:cxn ang="0">
                <a:pos x="connsiteX1" y="connsiteY1"/>
              </a:cxn>
              <a:cxn ang="0">
                <a:pos x="connsiteX2" y="connsiteY2"/>
              </a:cxn>
              <a:cxn ang="0">
                <a:pos x="connsiteX3" y="connsiteY3"/>
              </a:cxn>
            </a:cxnLst>
            <a:rect l="l" t="t" r="r" b="b"/>
            <a:pathLst>
              <a:path w="555171" h="2269671">
                <a:moveTo>
                  <a:pt x="555171" y="0"/>
                </a:moveTo>
                <a:cubicBezTo>
                  <a:pt x="451757" y="269421"/>
                  <a:pt x="348343" y="538843"/>
                  <a:pt x="277586" y="734786"/>
                </a:cubicBezTo>
                <a:cubicBezTo>
                  <a:pt x="206829" y="930729"/>
                  <a:pt x="176893" y="919843"/>
                  <a:pt x="130629" y="1175657"/>
                </a:cubicBezTo>
                <a:cubicBezTo>
                  <a:pt x="84365" y="1431471"/>
                  <a:pt x="42182" y="1850571"/>
                  <a:pt x="0" y="2269671"/>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33DDA12-BD57-4D4B-BD50-87DDF1B047A9}"/>
              </a:ext>
            </a:extLst>
          </p:cNvPr>
          <p:cNvSpPr/>
          <p:nvPr/>
        </p:nvSpPr>
        <p:spPr>
          <a:xfrm>
            <a:off x="5122121" y="2215241"/>
            <a:ext cx="555171" cy="2269671"/>
          </a:xfrm>
          <a:custGeom>
            <a:avLst/>
            <a:gdLst>
              <a:gd name="connsiteX0" fmla="*/ 555171 w 555171"/>
              <a:gd name="connsiteY0" fmla="*/ 0 h 2269671"/>
              <a:gd name="connsiteX1" fmla="*/ 277586 w 555171"/>
              <a:gd name="connsiteY1" fmla="*/ 734786 h 2269671"/>
              <a:gd name="connsiteX2" fmla="*/ 130629 w 555171"/>
              <a:gd name="connsiteY2" fmla="*/ 1175657 h 2269671"/>
              <a:gd name="connsiteX3" fmla="*/ 0 w 555171"/>
              <a:gd name="connsiteY3" fmla="*/ 2269671 h 2269671"/>
            </a:gdLst>
            <a:ahLst/>
            <a:cxnLst>
              <a:cxn ang="0">
                <a:pos x="connsiteX0" y="connsiteY0"/>
              </a:cxn>
              <a:cxn ang="0">
                <a:pos x="connsiteX1" y="connsiteY1"/>
              </a:cxn>
              <a:cxn ang="0">
                <a:pos x="connsiteX2" y="connsiteY2"/>
              </a:cxn>
              <a:cxn ang="0">
                <a:pos x="connsiteX3" y="connsiteY3"/>
              </a:cxn>
            </a:cxnLst>
            <a:rect l="l" t="t" r="r" b="b"/>
            <a:pathLst>
              <a:path w="555171" h="2269671">
                <a:moveTo>
                  <a:pt x="555171" y="0"/>
                </a:moveTo>
                <a:cubicBezTo>
                  <a:pt x="451757" y="269421"/>
                  <a:pt x="348343" y="538843"/>
                  <a:pt x="277586" y="734786"/>
                </a:cubicBezTo>
                <a:cubicBezTo>
                  <a:pt x="206829" y="930729"/>
                  <a:pt x="176893" y="919843"/>
                  <a:pt x="130629" y="1175657"/>
                </a:cubicBezTo>
                <a:cubicBezTo>
                  <a:pt x="84365" y="1431471"/>
                  <a:pt x="42182" y="1850571"/>
                  <a:pt x="0" y="2269671"/>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555A197-7BA4-4F0A-97BA-581C1DFE8749}"/>
              </a:ext>
            </a:extLst>
          </p:cNvPr>
          <p:cNvSpPr/>
          <p:nvPr/>
        </p:nvSpPr>
        <p:spPr>
          <a:xfrm>
            <a:off x="10009414" y="2324096"/>
            <a:ext cx="914400" cy="2416628"/>
          </a:xfrm>
          <a:custGeom>
            <a:avLst/>
            <a:gdLst>
              <a:gd name="connsiteX0" fmla="*/ 914400 w 914400"/>
              <a:gd name="connsiteY0" fmla="*/ 0 h 2416628"/>
              <a:gd name="connsiteX1" fmla="*/ 636815 w 914400"/>
              <a:gd name="connsiteY1" fmla="*/ 1273628 h 2416628"/>
              <a:gd name="connsiteX2" fmla="*/ 0 w 914400"/>
              <a:gd name="connsiteY2" fmla="*/ 2416628 h 2416628"/>
            </a:gdLst>
            <a:ahLst/>
            <a:cxnLst>
              <a:cxn ang="0">
                <a:pos x="connsiteX0" y="connsiteY0"/>
              </a:cxn>
              <a:cxn ang="0">
                <a:pos x="connsiteX1" y="connsiteY1"/>
              </a:cxn>
              <a:cxn ang="0">
                <a:pos x="connsiteX2" y="connsiteY2"/>
              </a:cxn>
            </a:cxnLst>
            <a:rect l="l" t="t" r="r" b="b"/>
            <a:pathLst>
              <a:path w="914400" h="2416628">
                <a:moveTo>
                  <a:pt x="914400" y="0"/>
                </a:moveTo>
                <a:cubicBezTo>
                  <a:pt x="851807" y="435428"/>
                  <a:pt x="789215" y="870857"/>
                  <a:pt x="636815" y="1273628"/>
                </a:cubicBezTo>
                <a:cubicBezTo>
                  <a:pt x="484415" y="1676399"/>
                  <a:pt x="242207" y="2046513"/>
                  <a:pt x="0" y="2416628"/>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480789B-51DE-4E69-8D49-60AF651D2FF4}"/>
              </a:ext>
            </a:extLst>
          </p:cNvPr>
          <p:cNvSpPr/>
          <p:nvPr/>
        </p:nvSpPr>
        <p:spPr>
          <a:xfrm>
            <a:off x="10912938" y="2394853"/>
            <a:ext cx="914400" cy="2416628"/>
          </a:xfrm>
          <a:custGeom>
            <a:avLst/>
            <a:gdLst>
              <a:gd name="connsiteX0" fmla="*/ 914400 w 914400"/>
              <a:gd name="connsiteY0" fmla="*/ 0 h 2416628"/>
              <a:gd name="connsiteX1" fmla="*/ 636815 w 914400"/>
              <a:gd name="connsiteY1" fmla="*/ 1273628 h 2416628"/>
              <a:gd name="connsiteX2" fmla="*/ 0 w 914400"/>
              <a:gd name="connsiteY2" fmla="*/ 2416628 h 2416628"/>
            </a:gdLst>
            <a:ahLst/>
            <a:cxnLst>
              <a:cxn ang="0">
                <a:pos x="connsiteX0" y="connsiteY0"/>
              </a:cxn>
              <a:cxn ang="0">
                <a:pos x="connsiteX1" y="connsiteY1"/>
              </a:cxn>
              <a:cxn ang="0">
                <a:pos x="connsiteX2" y="connsiteY2"/>
              </a:cxn>
            </a:cxnLst>
            <a:rect l="l" t="t" r="r" b="b"/>
            <a:pathLst>
              <a:path w="914400" h="2416628">
                <a:moveTo>
                  <a:pt x="914400" y="0"/>
                </a:moveTo>
                <a:cubicBezTo>
                  <a:pt x="851807" y="435428"/>
                  <a:pt x="789215" y="870857"/>
                  <a:pt x="636815" y="1273628"/>
                </a:cubicBezTo>
                <a:cubicBezTo>
                  <a:pt x="484415" y="1676399"/>
                  <a:pt x="242207" y="2046513"/>
                  <a:pt x="0" y="2416628"/>
                </a:cubicBezTo>
              </a:path>
            </a:pathLst>
          </a:custGeom>
          <a:noFill/>
          <a:ln w="50800">
            <a:solidFill>
              <a:srgbClr val="FFFF00"/>
            </a:solidFill>
            <a:tailEnd type="triangle"/>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0534FE-F97C-41F1-8DC2-EF45484589AB}"/>
              </a:ext>
            </a:extLst>
          </p:cNvPr>
          <p:cNvSpPr txBox="1"/>
          <p:nvPr/>
        </p:nvSpPr>
        <p:spPr>
          <a:xfrm>
            <a:off x="5296684" y="1793802"/>
            <a:ext cx="3056465" cy="461665"/>
          </a:xfrm>
          <a:prstGeom prst="rect">
            <a:avLst/>
          </a:prstGeom>
          <a:noFill/>
        </p:spPr>
        <p:txBody>
          <a:bodyPr wrap="square" rtlCol="0">
            <a:spAutoFit/>
          </a:bodyPr>
          <a:lstStyle/>
          <a:p>
            <a:r>
              <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Incoming Waves</a:t>
            </a:r>
          </a:p>
        </p:txBody>
      </p:sp>
      <p:sp>
        <p:nvSpPr>
          <p:cNvPr id="26" name="TextBox 25">
            <a:extLst>
              <a:ext uri="{FF2B5EF4-FFF2-40B4-BE49-F238E27FC236}">
                <a16:creationId xmlns:a16="http://schemas.microsoft.com/office/drawing/2014/main" id="{B8B76814-FE78-4EB3-9309-FD261CD6D623}"/>
              </a:ext>
            </a:extLst>
          </p:cNvPr>
          <p:cNvSpPr txBox="1"/>
          <p:nvPr/>
        </p:nvSpPr>
        <p:spPr>
          <a:xfrm>
            <a:off x="9655136" y="1864351"/>
            <a:ext cx="2519259" cy="461665"/>
          </a:xfrm>
          <a:prstGeom prst="rect">
            <a:avLst/>
          </a:prstGeom>
          <a:noFill/>
        </p:spPr>
        <p:txBody>
          <a:bodyPr wrap="square" rtlCol="0">
            <a:spAutoFit/>
          </a:bodyPr>
          <a:lstStyle/>
          <a:p>
            <a:pPr algn="ctr"/>
            <a:r>
              <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Incoming Waves</a:t>
            </a:r>
          </a:p>
        </p:txBody>
      </p:sp>
      <p:grpSp>
        <p:nvGrpSpPr>
          <p:cNvPr id="27" name="Group 26">
            <a:extLst>
              <a:ext uri="{FF2B5EF4-FFF2-40B4-BE49-F238E27FC236}">
                <a16:creationId xmlns:a16="http://schemas.microsoft.com/office/drawing/2014/main" id="{B2F65F87-1256-4949-BA5C-ED5BFEEC3C7C}"/>
              </a:ext>
            </a:extLst>
          </p:cNvPr>
          <p:cNvGrpSpPr/>
          <p:nvPr/>
        </p:nvGrpSpPr>
        <p:grpSpPr>
          <a:xfrm>
            <a:off x="7074468" y="2356020"/>
            <a:ext cx="3056465" cy="3008514"/>
            <a:chOff x="4653643" y="2113947"/>
            <a:chExt cx="2906486" cy="3008514"/>
          </a:xfrm>
          <a:effectLst>
            <a:outerShdw blurRad="50800" dist="38100" dir="5400000" algn="t" rotWithShape="0">
              <a:prstClr val="black">
                <a:alpha val="40000"/>
              </a:prstClr>
            </a:outerShdw>
          </a:effectLst>
        </p:grpSpPr>
        <p:sp>
          <p:nvSpPr>
            <p:cNvPr id="28" name="Freeform: Shape 27">
              <a:extLst>
                <a:ext uri="{FF2B5EF4-FFF2-40B4-BE49-F238E27FC236}">
                  <a16:creationId xmlns:a16="http://schemas.microsoft.com/office/drawing/2014/main" id="{FB91020C-FB6F-42AA-A67D-7F32A198DA96}"/>
                </a:ext>
              </a:extLst>
            </p:cNvPr>
            <p:cNvSpPr/>
            <p:nvPr/>
          </p:nvSpPr>
          <p:spPr>
            <a:xfrm>
              <a:off x="6317101" y="2416629"/>
              <a:ext cx="1243028" cy="2662573"/>
            </a:xfrm>
            <a:custGeom>
              <a:avLst/>
              <a:gdLst>
                <a:gd name="connsiteX0" fmla="*/ 1243028 w 1243028"/>
                <a:gd name="connsiteY0" fmla="*/ 2351314 h 2662573"/>
                <a:gd name="connsiteX1" fmla="*/ 802156 w 1243028"/>
                <a:gd name="connsiteY1" fmla="*/ 2661557 h 2662573"/>
                <a:gd name="connsiteX2" fmla="*/ 83699 w 1243028"/>
                <a:gd name="connsiteY2" fmla="*/ 2416628 h 2662573"/>
                <a:gd name="connsiteX3" fmla="*/ 51042 w 1243028"/>
                <a:gd name="connsiteY3" fmla="*/ 1583871 h 2662573"/>
                <a:gd name="connsiteX4" fmla="*/ 410270 w 1243028"/>
                <a:gd name="connsiteY4" fmla="*/ 0 h 2662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028" h="2662573">
                  <a:moveTo>
                    <a:pt x="1243028" y="2351314"/>
                  </a:moveTo>
                  <a:cubicBezTo>
                    <a:pt x="1119202" y="2500992"/>
                    <a:pt x="995377" y="2650671"/>
                    <a:pt x="802156" y="2661557"/>
                  </a:cubicBezTo>
                  <a:cubicBezTo>
                    <a:pt x="608934" y="2672443"/>
                    <a:pt x="208885" y="2596242"/>
                    <a:pt x="83699" y="2416628"/>
                  </a:cubicBezTo>
                  <a:cubicBezTo>
                    <a:pt x="-41487" y="2237014"/>
                    <a:pt x="-3386" y="1986642"/>
                    <a:pt x="51042" y="1583871"/>
                  </a:cubicBezTo>
                  <a:cubicBezTo>
                    <a:pt x="105470" y="1181100"/>
                    <a:pt x="257870" y="590550"/>
                    <a:pt x="410270" y="0"/>
                  </a:cubicBezTo>
                </a:path>
              </a:pathLst>
            </a:custGeom>
            <a:noFill/>
            <a:ln w="63500">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A95CAC9-101F-4275-9F68-8C2A1EFF5D2E}"/>
                </a:ext>
              </a:extLst>
            </p:cNvPr>
            <p:cNvSpPr/>
            <p:nvPr/>
          </p:nvSpPr>
          <p:spPr>
            <a:xfrm>
              <a:off x="4653643" y="2360855"/>
              <a:ext cx="1665514" cy="2761606"/>
            </a:xfrm>
            <a:custGeom>
              <a:avLst/>
              <a:gdLst>
                <a:gd name="connsiteX0" fmla="*/ 0 w 1698171"/>
                <a:gd name="connsiteY0" fmla="*/ 1779814 h 2297617"/>
                <a:gd name="connsiteX1" fmla="*/ 261257 w 1698171"/>
                <a:gd name="connsiteY1" fmla="*/ 2286000 h 2297617"/>
                <a:gd name="connsiteX2" fmla="*/ 1110343 w 1698171"/>
                <a:gd name="connsiteY2" fmla="*/ 1943100 h 2297617"/>
                <a:gd name="connsiteX3" fmla="*/ 1698171 w 1698171"/>
                <a:gd name="connsiteY3" fmla="*/ 0 h 2297617"/>
              </a:gdLst>
              <a:ahLst/>
              <a:cxnLst>
                <a:cxn ang="0">
                  <a:pos x="connsiteX0" y="connsiteY0"/>
                </a:cxn>
                <a:cxn ang="0">
                  <a:pos x="connsiteX1" y="connsiteY1"/>
                </a:cxn>
                <a:cxn ang="0">
                  <a:pos x="connsiteX2" y="connsiteY2"/>
                </a:cxn>
                <a:cxn ang="0">
                  <a:pos x="connsiteX3" y="connsiteY3"/>
                </a:cxn>
              </a:cxnLst>
              <a:rect l="l" t="t" r="r" b="b"/>
              <a:pathLst>
                <a:path w="1698171" h="2297617">
                  <a:moveTo>
                    <a:pt x="0" y="1779814"/>
                  </a:moveTo>
                  <a:cubicBezTo>
                    <a:pt x="38100" y="2019300"/>
                    <a:pt x="76200" y="2258786"/>
                    <a:pt x="261257" y="2286000"/>
                  </a:cubicBezTo>
                  <a:cubicBezTo>
                    <a:pt x="446314" y="2313214"/>
                    <a:pt x="870857" y="2324100"/>
                    <a:pt x="1110343" y="1943100"/>
                  </a:cubicBezTo>
                  <a:cubicBezTo>
                    <a:pt x="1349829" y="1562100"/>
                    <a:pt x="1524000" y="781050"/>
                    <a:pt x="1698171" y="0"/>
                  </a:cubicBezTo>
                </a:path>
              </a:pathLst>
            </a:custGeom>
            <a:noFill/>
            <a:ln w="63500">
              <a:solidFill>
                <a:schemeClr val="bg1">
                  <a:lumMod val="9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6C1F4FC-44F7-4D33-ACDA-A289E5730459}"/>
                </a:ext>
              </a:extLst>
            </p:cNvPr>
            <p:cNvSpPr txBox="1"/>
            <p:nvPr/>
          </p:nvSpPr>
          <p:spPr>
            <a:xfrm rot="16924816">
              <a:off x="5073756" y="3142744"/>
              <a:ext cx="2519260" cy="461665"/>
            </a:xfrm>
            <a:prstGeom prst="rect">
              <a:avLst/>
            </a:prstGeom>
            <a:solidFill>
              <a:srgbClr val="FFFFFF">
                <a:alpha val="50000"/>
              </a:srgbClr>
            </a:solidFill>
            <a:effectLst>
              <a:outerShdw blurRad="50800" dist="50800" dir="5400000" algn="ctr" rotWithShape="0">
                <a:srgbClr val="000000"/>
              </a:outerShdw>
            </a:effectLst>
          </p:spPr>
          <p:txBody>
            <a:bodyPr wrap="square" rtlCol="0">
              <a:spAutoFit/>
            </a:bodyPr>
            <a:lstStyle/>
            <a:p>
              <a:pPr algn="ct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Rip Current</a:t>
              </a:r>
            </a:p>
          </p:txBody>
        </p:sp>
      </p:grpSp>
      <p:sp>
        <p:nvSpPr>
          <p:cNvPr id="31" name="TextBox 30">
            <a:extLst>
              <a:ext uri="{FF2B5EF4-FFF2-40B4-BE49-F238E27FC236}">
                <a16:creationId xmlns:a16="http://schemas.microsoft.com/office/drawing/2014/main" id="{4DE77A53-379F-422E-8924-218A631A1785}"/>
              </a:ext>
            </a:extLst>
          </p:cNvPr>
          <p:cNvSpPr txBox="1"/>
          <p:nvPr/>
        </p:nvSpPr>
        <p:spPr>
          <a:xfrm>
            <a:off x="131905" y="1870002"/>
            <a:ext cx="4455578" cy="4216539"/>
          </a:xfrm>
          <a:prstGeom prst="rect">
            <a:avLst/>
          </a:prstGeom>
          <a:solidFill>
            <a:schemeClr val="bg1">
              <a:alpha val="64000"/>
            </a:schemeClr>
          </a:solidFill>
          <a:ln>
            <a:solidFill>
              <a:schemeClr val="accent1">
                <a:shade val="50000"/>
              </a:schemeClr>
            </a:solidFill>
          </a:ln>
        </p:spPr>
        <p:txBody>
          <a:bodyPr wrap="square" rtlCol="0">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Rips form as incoming waves push water up the slope of the beach</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To remain in balance, excess water building in the surf zone seeks the path of least resistance as a rip current through the surf zone</a:t>
            </a:r>
            <a:endParaRPr lang="en-US" sz="1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6F8CF7E-5E58-495B-9D07-71B5E7205577}"/>
              </a:ext>
            </a:extLst>
          </p:cNvPr>
          <p:cNvSpPr txBox="1"/>
          <p:nvPr/>
        </p:nvSpPr>
        <p:spPr>
          <a:xfrm>
            <a:off x="4740151" y="5675039"/>
            <a:ext cx="5753099" cy="338554"/>
          </a:xfrm>
          <a:prstGeom prst="rect">
            <a:avLst/>
          </a:prstGeom>
          <a:noFill/>
        </p:spPr>
        <p:txBody>
          <a:bodyPr wrap="square" rtlCol="0">
            <a:spAutoFit/>
          </a:bodyPr>
          <a:lstStyle/>
          <a:p>
            <a:r>
              <a:rPr lang="en-US" sz="1600" dirty="0"/>
              <a:t>Photo: NOAA</a:t>
            </a:r>
          </a:p>
        </p:txBody>
      </p:sp>
      <p:sp>
        <p:nvSpPr>
          <p:cNvPr id="4" name="Slide Number Placeholder 3"/>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6</a:t>
            </a:fld>
            <a:endParaRPr lang="en-US" b="1" dirty="0">
              <a:solidFill>
                <a:schemeClr val="tx1"/>
              </a:solidFill>
            </a:endParaRPr>
          </a:p>
        </p:txBody>
      </p:sp>
      <p:pic>
        <p:nvPicPr>
          <p:cNvPr id="32" name="Picture 31">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33"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796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336153"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Structure caused rip currents</a:t>
            </a:r>
          </a:p>
        </p:txBody>
      </p:sp>
      <p:sp>
        <p:nvSpPr>
          <p:cNvPr id="31" name="TextBox 30">
            <a:extLst>
              <a:ext uri="{FF2B5EF4-FFF2-40B4-BE49-F238E27FC236}">
                <a16:creationId xmlns:a16="http://schemas.microsoft.com/office/drawing/2014/main" id="{4DE77A53-379F-422E-8924-218A631A1785}"/>
              </a:ext>
            </a:extLst>
          </p:cNvPr>
          <p:cNvSpPr txBox="1"/>
          <p:nvPr/>
        </p:nvSpPr>
        <p:spPr>
          <a:xfrm>
            <a:off x="6195998" y="1218053"/>
            <a:ext cx="5854812" cy="2523768"/>
          </a:xfrm>
          <a:prstGeom prst="rect">
            <a:avLst/>
          </a:prstGeom>
          <a:solidFill>
            <a:schemeClr val="bg1">
              <a:alpha val="64000"/>
            </a:schemeClr>
          </a:solidFill>
          <a:ln>
            <a:solidFill>
              <a:schemeClr val="accent1">
                <a:shade val="50000"/>
              </a:schemeClr>
            </a:solidFill>
          </a:ln>
        </p:spPr>
        <p:txBody>
          <a:bodyPr wrap="square" rtlCol="0">
            <a:spAutoFit/>
          </a:bodyPr>
          <a:lstStyle/>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Rip currents often form beside structures</a:t>
            </a:r>
          </a:p>
          <a:p>
            <a:pPr marL="342900" indent="-3429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These currents can be strong</a:t>
            </a:r>
          </a:p>
          <a:p>
            <a:pPr marL="342900" indent="-3429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Stay clear of structures</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FEE2FCF-BF79-4E04-8E5D-37EC008328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211" y="1754726"/>
            <a:ext cx="5522794" cy="3805747"/>
          </a:xfrm>
          <a:prstGeom prst="rect">
            <a:avLst/>
          </a:prstGeom>
        </p:spPr>
      </p:pic>
      <p:sp>
        <p:nvSpPr>
          <p:cNvPr id="5" name="TextBox 4">
            <a:extLst>
              <a:ext uri="{FF2B5EF4-FFF2-40B4-BE49-F238E27FC236}">
                <a16:creationId xmlns:a16="http://schemas.microsoft.com/office/drawing/2014/main" id="{855E91F4-B6FC-4888-A826-EBC23B5E3EE1}"/>
              </a:ext>
            </a:extLst>
          </p:cNvPr>
          <p:cNvSpPr txBox="1"/>
          <p:nvPr/>
        </p:nvSpPr>
        <p:spPr>
          <a:xfrm>
            <a:off x="679849" y="5649052"/>
            <a:ext cx="4608394" cy="338554"/>
          </a:xfrm>
          <a:prstGeom prst="rect">
            <a:avLst/>
          </a:prstGeom>
          <a:noFill/>
        </p:spPr>
        <p:txBody>
          <a:bodyPr wrap="square" rtlCol="0">
            <a:spAutoFit/>
          </a:bodyPr>
          <a:lstStyle/>
          <a:p>
            <a:r>
              <a:rPr lang="en-US" sz="1600" dirty="0"/>
              <a:t>Photo: Stevens Institute of Technology – New Jersey</a:t>
            </a:r>
          </a:p>
        </p:txBody>
      </p:sp>
      <p:sp>
        <p:nvSpPr>
          <p:cNvPr id="6" name="Freeform: Shape 5">
            <a:extLst>
              <a:ext uri="{FF2B5EF4-FFF2-40B4-BE49-F238E27FC236}">
                <a16:creationId xmlns:a16="http://schemas.microsoft.com/office/drawing/2014/main" id="{A645B3F1-021B-43C3-92AB-FDC500696735}"/>
              </a:ext>
            </a:extLst>
          </p:cNvPr>
          <p:cNvSpPr/>
          <p:nvPr/>
        </p:nvSpPr>
        <p:spPr>
          <a:xfrm rot="671709">
            <a:off x="2115403" y="3429000"/>
            <a:ext cx="719620" cy="723900"/>
          </a:xfrm>
          <a:custGeom>
            <a:avLst/>
            <a:gdLst>
              <a:gd name="connsiteX0" fmla="*/ 0 w 719620"/>
              <a:gd name="connsiteY0" fmla="*/ 895350 h 895350"/>
              <a:gd name="connsiteX1" fmla="*/ 666750 w 719620"/>
              <a:gd name="connsiteY1" fmla="*/ 476250 h 895350"/>
              <a:gd name="connsiteX2" fmla="*/ 628650 w 719620"/>
              <a:gd name="connsiteY2" fmla="*/ 0 h 895350"/>
            </a:gdLst>
            <a:ahLst/>
            <a:cxnLst>
              <a:cxn ang="0">
                <a:pos x="connsiteX0" y="connsiteY0"/>
              </a:cxn>
              <a:cxn ang="0">
                <a:pos x="connsiteX1" y="connsiteY1"/>
              </a:cxn>
              <a:cxn ang="0">
                <a:pos x="connsiteX2" y="connsiteY2"/>
              </a:cxn>
            </a:cxnLst>
            <a:rect l="l" t="t" r="r" b="b"/>
            <a:pathLst>
              <a:path w="719620" h="895350">
                <a:moveTo>
                  <a:pt x="0" y="895350"/>
                </a:moveTo>
                <a:cubicBezTo>
                  <a:pt x="280987" y="760412"/>
                  <a:pt x="561975" y="625475"/>
                  <a:pt x="666750" y="476250"/>
                </a:cubicBezTo>
                <a:cubicBezTo>
                  <a:pt x="771525" y="327025"/>
                  <a:pt x="700087" y="163512"/>
                  <a:pt x="628650" y="0"/>
                </a:cubicBezTo>
              </a:path>
            </a:pathLst>
          </a:custGeom>
          <a:noFill/>
          <a:ln w="50800">
            <a:solidFill>
              <a:srgbClr val="FFFF00"/>
            </a:solidFill>
            <a:headEnd type="none"/>
            <a:tailEnd type="stealth"/>
          </a:ln>
          <a:effectLst>
            <a:outerShdw blurRad="50800" dist="50800" dir="5400000" sx="4000" sy="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F5F97B5-3266-4B54-B811-DF1A9CB05CD5}"/>
              </a:ext>
            </a:extLst>
          </p:cNvPr>
          <p:cNvSpPr/>
          <p:nvPr/>
        </p:nvSpPr>
        <p:spPr>
          <a:xfrm rot="797516">
            <a:off x="3238506" y="3563136"/>
            <a:ext cx="552450" cy="533400"/>
          </a:xfrm>
          <a:custGeom>
            <a:avLst/>
            <a:gdLst>
              <a:gd name="connsiteX0" fmla="*/ 552450 w 552450"/>
              <a:gd name="connsiteY0" fmla="*/ 723900 h 723900"/>
              <a:gd name="connsiteX1" fmla="*/ 457200 w 552450"/>
              <a:gd name="connsiteY1" fmla="*/ 304800 h 723900"/>
              <a:gd name="connsiteX2" fmla="*/ 0 w 552450"/>
              <a:gd name="connsiteY2" fmla="*/ 0 h 723900"/>
            </a:gdLst>
            <a:ahLst/>
            <a:cxnLst>
              <a:cxn ang="0">
                <a:pos x="connsiteX0" y="connsiteY0"/>
              </a:cxn>
              <a:cxn ang="0">
                <a:pos x="connsiteX1" y="connsiteY1"/>
              </a:cxn>
              <a:cxn ang="0">
                <a:pos x="connsiteX2" y="connsiteY2"/>
              </a:cxn>
            </a:cxnLst>
            <a:rect l="l" t="t" r="r" b="b"/>
            <a:pathLst>
              <a:path w="552450" h="723900">
                <a:moveTo>
                  <a:pt x="552450" y="723900"/>
                </a:moveTo>
                <a:cubicBezTo>
                  <a:pt x="550862" y="574675"/>
                  <a:pt x="549275" y="425450"/>
                  <a:pt x="457200" y="304800"/>
                </a:cubicBezTo>
                <a:cubicBezTo>
                  <a:pt x="365125" y="184150"/>
                  <a:pt x="182562" y="92075"/>
                  <a:pt x="0" y="0"/>
                </a:cubicBezTo>
              </a:path>
            </a:pathLst>
          </a:custGeom>
          <a:noFill/>
          <a:ln w="50800">
            <a:solidFill>
              <a:srgbClr val="FFFF00"/>
            </a:solidFill>
            <a:tailEnd type="stealth"/>
          </a:ln>
          <a:effectLst>
            <a:outerShdw blurRad="50800" dist="50800" dir="5400000" sx="4000" sy="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7</a:t>
            </a:fld>
            <a:endParaRPr lang="en-US" b="1" dirty="0">
              <a:solidFill>
                <a:schemeClr val="tx1"/>
              </a:solidFill>
            </a:endParaRPr>
          </a:p>
        </p:txBody>
      </p:sp>
      <p:pic>
        <p:nvPicPr>
          <p:cNvPr id="9" name="Picture 8" descr="A group of people on a beach&#10;&#10;Description automatically generated">
            <a:extLst>
              <a:ext uri="{FF2B5EF4-FFF2-40B4-BE49-F238E27FC236}">
                <a16:creationId xmlns:a16="http://schemas.microsoft.com/office/drawing/2014/main" id="{F79ED33E-00AD-4D9E-AF1C-C6E7AA4CF4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1359" y="3850728"/>
            <a:ext cx="4087511" cy="2850744"/>
          </a:xfrm>
          <a:prstGeom prst="rect">
            <a:avLst/>
          </a:prstGeom>
        </p:spPr>
      </p:pic>
      <p:sp>
        <p:nvSpPr>
          <p:cNvPr id="10" name="TextBox 9">
            <a:extLst>
              <a:ext uri="{FF2B5EF4-FFF2-40B4-BE49-F238E27FC236}">
                <a16:creationId xmlns:a16="http://schemas.microsoft.com/office/drawing/2014/main" id="{1CB83C2A-5AFC-47EF-AFD5-071A6096E2E8}"/>
              </a:ext>
            </a:extLst>
          </p:cNvPr>
          <p:cNvSpPr txBox="1"/>
          <p:nvPr/>
        </p:nvSpPr>
        <p:spPr>
          <a:xfrm>
            <a:off x="6791751" y="6150828"/>
            <a:ext cx="3637697" cy="584775"/>
          </a:xfrm>
          <a:prstGeom prst="rect">
            <a:avLst/>
          </a:prstGeom>
          <a:noFill/>
        </p:spPr>
        <p:txBody>
          <a:bodyPr wrap="square" rtlCol="0">
            <a:spAutoFit/>
          </a:bodyPr>
          <a:lstStyle/>
          <a:p>
            <a:r>
              <a:rPr lang="en-US" sz="1600" dirty="0"/>
              <a:t>Photo: Pleasure Pier, Galveston, TX (Galveston </a:t>
            </a:r>
            <a:r>
              <a:rPr lang="en-US" sz="1600" dirty="0" smtClean="0"/>
              <a:t>TX </a:t>
            </a:r>
            <a:r>
              <a:rPr lang="en-US" sz="1600" dirty="0"/>
              <a:t>Beach </a:t>
            </a:r>
            <a:r>
              <a:rPr lang="en-US" sz="1600" dirty="0" smtClean="0"/>
              <a:t>Patrol)</a:t>
            </a:r>
            <a:endParaRPr lang="en-US" sz="1600" dirty="0"/>
          </a:p>
        </p:txBody>
      </p:sp>
      <p:sp>
        <p:nvSpPr>
          <p:cNvPr id="17" name="Freeform: Shape 16">
            <a:extLst>
              <a:ext uri="{FF2B5EF4-FFF2-40B4-BE49-F238E27FC236}">
                <a16:creationId xmlns:a16="http://schemas.microsoft.com/office/drawing/2014/main" id="{6DA096B5-2AD4-417C-A924-EF9BCC8CD316}"/>
              </a:ext>
            </a:extLst>
          </p:cNvPr>
          <p:cNvSpPr/>
          <p:nvPr/>
        </p:nvSpPr>
        <p:spPr>
          <a:xfrm>
            <a:off x="8496300" y="5619750"/>
            <a:ext cx="491736" cy="361950"/>
          </a:xfrm>
          <a:custGeom>
            <a:avLst/>
            <a:gdLst>
              <a:gd name="connsiteX0" fmla="*/ 0 w 491736"/>
              <a:gd name="connsiteY0" fmla="*/ 361950 h 361950"/>
              <a:gd name="connsiteX1" fmla="*/ 438150 w 491736"/>
              <a:gd name="connsiteY1" fmla="*/ 304800 h 361950"/>
              <a:gd name="connsiteX2" fmla="*/ 457200 w 491736"/>
              <a:gd name="connsiteY2" fmla="*/ 152400 h 361950"/>
              <a:gd name="connsiteX3" fmla="*/ 190500 w 491736"/>
              <a:gd name="connsiteY3" fmla="*/ 0 h 361950"/>
            </a:gdLst>
            <a:ahLst/>
            <a:cxnLst>
              <a:cxn ang="0">
                <a:pos x="connsiteX0" y="connsiteY0"/>
              </a:cxn>
              <a:cxn ang="0">
                <a:pos x="connsiteX1" y="connsiteY1"/>
              </a:cxn>
              <a:cxn ang="0">
                <a:pos x="connsiteX2" y="connsiteY2"/>
              </a:cxn>
              <a:cxn ang="0">
                <a:pos x="connsiteX3" y="connsiteY3"/>
              </a:cxn>
            </a:cxnLst>
            <a:rect l="l" t="t" r="r" b="b"/>
            <a:pathLst>
              <a:path w="491736" h="361950">
                <a:moveTo>
                  <a:pt x="0" y="361950"/>
                </a:moveTo>
                <a:cubicBezTo>
                  <a:pt x="180975" y="350837"/>
                  <a:pt x="361950" y="339725"/>
                  <a:pt x="438150" y="304800"/>
                </a:cubicBezTo>
                <a:cubicBezTo>
                  <a:pt x="514350" y="269875"/>
                  <a:pt x="498475" y="203200"/>
                  <a:pt x="457200" y="152400"/>
                </a:cubicBezTo>
                <a:cubicBezTo>
                  <a:pt x="415925" y="101600"/>
                  <a:pt x="303212" y="50800"/>
                  <a:pt x="190500" y="0"/>
                </a:cubicBezTo>
              </a:path>
            </a:pathLst>
          </a:custGeom>
          <a:noFill/>
          <a:ln w="25400">
            <a:solidFill>
              <a:srgbClr val="FFFF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05F14B6-B249-447E-BC02-246D4922F90A}"/>
              </a:ext>
            </a:extLst>
          </p:cNvPr>
          <p:cNvSpPr/>
          <p:nvPr/>
        </p:nvSpPr>
        <p:spPr>
          <a:xfrm>
            <a:off x="9182100" y="5657850"/>
            <a:ext cx="458109" cy="342900"/>
          </a:xfrm>
          <a:custGeom>
            <a:avLst/>
            <a:gdLst>
              <a:gd name="connsiteX0" fmla="*/ 266700 w 458109"/>
              <a:gd name="connsiteY0" fmla="*/ 342900 h 342900"/>
              <a:gd name="connsiteX1" fmla="*/ 457200 w 458109"/>
              <a:gd name="connsiteY1" fmla="*/ 228600 h 342900"/>
              <a:gd name="connsiteX2" fmla="*/ 323850 w 458109"/>
              <a:gd name="connsiteY2" fmla="*/ 95250 h 342900"/>
              <a:gd name="connsiteX3" fmla="*/ 0 w 458109"/>
              <a:gd name="connsiteY3" fmla="*/ 0 h 342900"/>
            </a:gdLst>
            <a:ahLst/>
            <a:cxnLst>
              <a:cxn ang="0">
                <a:pos x="connsiteX0" y="connsiteY0"/>
              </a:cxn>
              <a:cxn ang="0">
                <a:pos x="connsiteX1" y="connsiteY1"/>
              </a:cxn>
              <a:cxn ang="0">
                <a:pos x="connsiteX2" y="connsiteY2"/>
              </a:cxn>
              <a:cxn ang="0">
                <a:pos x="connsiteX3" y="connsiteY3"/>
              </a:cxn>
            </a:cxnLst>
            <a:rect l="l" t="t" r="r" b="b"/>
            <a:pathLst>
              <a:path w="458109" h="342900">
                <a:moveTo>
                  <a:pt x="266700" y="342900"/>
                </a:moveTo>
                <a:cubicBezTo>
                  <a:pt x="357187" y="306387"/>
                  <a:pt x="447675" y="269875"/>
                  <a:pt x="457200" y="228600"/>
                </a:cubicBezTo>
                <a:cubicBezTo>
                  <a:pt x="466725" y="187325"/>
                  <a:pt x="400050" y="133350"/>
                  <a:pt x="323850" y="95250"/>
                </a:cubicBezTo>
                <a:cubicBezTo>
                  <a:pt x="247650" y="57150"/>
                  <a:pt x="123825" y="28575"/>
                  <a:pt x="0" y="0"/>
                </a:cubicBezTo>
              </a:path>
            </a:pathLst>
          </a:custGeom>
          <a:noFill/>
          <a:ln w="25400">
            <a:solidFill>
              <a:srgbClr val="FFFF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D24D70E-26D9-4EB8-8A12-7861F6C7D46F}"/>
              </a:ext>
            </a:extLst>
          </p:cNvPr>
          <p:cNvPicPr>
            <a:picLocks noChangeAspect="1"/>
          </p:cNvPicPr>
          <p:nvPr/>
        </p:nvPicPr>
        <p:blipFill>
          <a:blip r:embed="rId6"/>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9"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8" descr="Image result for high resolution noaa lo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100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B0CD41-6FB6-4B8D-A6A0-0390B4DB6D14}"/>
              </a:ext>
            </a:extLst>
          </p:cNvPr>
          <p:cNvPicPr>
            <a:picLocks noChangeAspect="1"/>
          </p:cNvPicPr>
          <p:nvPr/>
        </p:nvPicPr>
        <p:blipFill>
          <a:blip r:embed="rId4"/>
          <a:stretch>
            <a:fillRect/>
          </a:stretch>
        </p:blipFill>
        <p:spPr>
          <a:xfrm>
            <a:off x="233834" y="1716165"/>
            <a:ext cx="5934590" cy="3818305"/>
          </a:xfrm>
          <a:prstGeom prst="rect">
            <a:avLst/>
          </a:prstGeom>
        </p:spPr>
      </p:pic>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559173"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are rip currents dangerous?</a:t>
            </a:r>
          </a:p>
        </p:txBody>
      </p:sp>
      <p:sp>
        <p:nvSpPr>
          <p:cNvPr id="7" name="TextBox 6">
            <a:extLst>
              <a:ext uri="{FF2B5EF4-FFF2-40B4-BE49-F238E27FC236}">
                <a16:creationId xmlns:a16="http://schemas.microsoft.com/office/drawing/2014/main" id="{2C01AD12-74F1-4BC8-B2F6-AD605B40EF43}"/>
              </a:ext>
            </a:extLst>
          </p:cNvPr>
          <p:cNvSpPr txBox="1"/>
          <p:nvPr/>
        </p:nvSpPr>
        <p:spPr>
          <a:xfrm>
            <a:off x="233833" y="5575475"/>
            <a:ext cx="5934590" cy="338554"/>
          </a:xfrm>
          <a:prstGeom prst="rect">
            <a:avLst/>
          </a:prstGeom>
          <a:noFill/>
        </p:spPr>
        <p:txBody>
          <a:bodyPr wrap="square" rtlCol="0">
            <a:spAutoFit/>
          </a:bodyPr>
          <a:lstStyle/>
          <a:p>
            <a:r>
              <a:rPr lang="en-US" sz="1600" dirty="0"/>
              <a:t>Photo: Chris Brewster - Blacks Beach, San Diego, CA Feb 9, 2012</a:t>
            </a:r>
          </a:p>
        </p:txBody>
      </p:sp>
      <p:sp>
        <p:nvSpPr>
          <p:cNvPr id="9" name="TextBox 8">
            <a:extLst>
              <a:ext uri="{FF2B5EF4-FFF2-40B4-BE49-F238E27FC236}">
                <a16:creationId xmlns:a16="http://schemas.microsoft.com/office/drawing/2014/main" id="{C0711C56-AC27-46AD-84C5-21EBBA3CB180}"/>
              </a:ext>
            </a:extLst>
          </p:cNvPr>
          <p:cNvSpPr txBox="1"/>
          <p:nvPr/>
        </p:nvSpPr>
        <p:spPr>
          <a:xfrm>
            <a:off x="6432272" y="1383324"/>
            <a:ext cx="5618537" cy="4739759"/>
          </a:xfrm>
          <a:prstGeom prst="rect">
            <a:avLst/>
          </a:prstGeom>
          <a:solidFill>
            <a:schemeClr val="bg1">
              <a:alpha val="64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Rip currents pull people away from shore</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They are often hard to identify in the surf and not everyone knows about rip current dangers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Sometimes the worst events occur with the best weather</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People try to out-swim them versus swim out of them</a:t>
            </a:r>
          </a:p>
        </p:txBody>
      </p:sp>
      <p:sp>
        <p:nvSpPr>
          <p:cNvPr id="4" name="Oval 3">
            <a:extLst>
              <a:ext uri="{FF2B5EF4-FFF2-40B4-BE49-F238E27FC236}">
                <a16:creationId xmlns:a16="http://schemas.microsoft.com/office/drawing/2014/main" id="{A1FB89BF-D9EC-450F-AD08-571B734C3962}"/>
              </a:ext>
            </a:extLst>
          </p:cNvPr>
          <p:cNvSpPr/>
          <p:nvPr/>
        </p:nvSpPr>
        <p:spPr>
          <a:xfrm>
            <a:off x="1396093" y="5076241"/>
            <a:ext cx="457200" cy="486370"/>
          </a:xfrm>
          <a:prstGeom prst="ellipse">
            <a:avLst/>
          </a:prstGeom>
          <a:noFill/>
          <a:ln w="444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8</a:t>
            </a:fld>
            <a:endParaRPr lang="en-US" b="1" dirty="0">
              <a:solidFill>
                <a:schemeClr val="tx1"/>
              </a:solidFill>
            </a:endParaRPr>
          </a:p>
        </p:txBody>
      </p:sp>
      <p:pic>
        <p:nvPicPr>
          <p:cNvPr id="12" name="Picture 11">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5"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692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000" b="-3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4F4B6E-CAF7-4FB8-9C26-11AF5CEA2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5" y="1566429"/>
            <a:ext cx="6858000" cy="4572000"/>
          </a:xfrm>
          <a:prstGeom prst="rect">
            <a:avLst/>
          </a:pr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059F7866-767D-47C2-8B12-C81DDA6141FC}"/>
              </a:ext>
            </a:extLst>
          </p:cNvPr>
          <p:cNvSpPr/>
          <p:nvPr/>
        </p:nvSpPr>
        <p:spPr>
          <a:xfrm>
            <a:off x="1" y="224786"/>
            <a:ext cx="12192000" cy="809897"/>
          </a:xfrm>
          <a:prstGeom prst="rect">
            <a:avLst/>
          </a:prstGeom>
          <a:solidFill>
            <a:schemeClr val="accent5">
              <a:lumMod val="50000"/>
              <a:alpha val="3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8A763E-A499-49A1-88C1-B74799B9111D}"/>
              </a:ext>
            </a:extLst>
          </p:cNvPr>
          <p:cNvSpPr txBox="1"/>
          <p:nvPr/>
        </p:nvSpPr>
        <p:spPr>
          <a:xfrm>
            <a:off x="1336153" y="272874"/>
            <a:ext cx="9614227"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to spot a rip current</a:t>
            </a:r>
          </a:p>
        </p:txBody>
      </p:sp>
      <p:sp>
        <p:nvSpPr>
          <p:cNvPr id="4" name="TextBox 3">
            <a:extLst>
              <a:ext uri="{FF2B5EF4-FFF2-40B4-BE49-F238E27FC236}">
                <a16:creationId xmlns:a16="http://schemas.microsoft.com/office/drawing/2014/main" id="{370C1417-237E-4523-A33B-706F17644F3B}"/>
              </a:ext>
            </a:extLst>
          </p:cNvPr>
          <p:cNvSpPr txBox="1"/>
          <p:nvPr/>
        </p:nvSpPr>
        <p:spPr>
          <a:xfrm>
            <a:off x="7086600" y="1401228"/>
            <a:ext cx="4970344" cy="5109091"/>
          </a:xfrm>
          <a:prstGeom prst="rect">
            <a:avLst/>
          </a:prstGeom>
          <a:solidFill>
            <a:srgbClr val="FFFFFF">
              <a:alpha val="64000"/>
            </a:srgbClr>
          </a:solidFill>
          <a:ln>
            <a:solidFill>
              <a:schemeClr val="tx1"/>
            </a:solidFill>
          </a:ln>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 narrow gap of darker, seemingly calmer water between areas of breaking waves and whitewater</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 channel of churning, choppy water</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 difference in water color</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 line of foam, seaweed or debris moving seaward</a:t>
            </a:r>
          </a:p>
          <a:p>
            <a:endParaRPr lang="en-US" sz="1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8610600" y="6518910"/>
            <a:ext cx="2743200" cy="365125"/>
          </a:xfrm>
        </p:spPr>
        <p:txBody>
          <a:bodyPr/>
          <a:lstStyle/>
          <a:p>
            <a:fld id="{764B961E-E163-45D7-A81E-F790332FE840}" type="slidenum">
              <a:rPr lang="en-US" b="1" smtClean="0">
                <a:solidFill>
                  <a:schemeClr val="tx1"/>
                </a:solidFill>
              </a:rPr>
              <a:t>9</a:t>
            </a:fld>
            <a:endParaRPr lang="en-US" b="1" dirty="0">
              <a:solidFill>
                <a:schemeClr val="tx1"/>
              </a:solidFill>
            </a:endParaRPr>
          </a:p>
        </p:txBody>
      </p:sp>
      <p:sp>
        <p:nvSpPr>
          <p:cNvPr id="12" name="TextBox 11">
            <a:extLst>
              <a:ext uri="{FF2B5EF4-FFF2-40B4-BE49-F238E27FC236}">
                <a16:creationId xmlns:a16="http://schemas.microsoft.com/office/drawing/2014/main" id="{6953C4ED-0FF9-4BA9-A208-939D00DDF617}"/>
              </a:ext>
            </a:extLst>
          </p:cNvPr>
          <p:cNvSpPr txBox="1"/>
          <p:nvPr/>
        </p:nvSpPr>
        <p:spPr>
          <a:xfrm>
            <a:off x="90485" y="6246572"/>
            <a:ext cx="5814142" cy="338554"/>
          </a:xfrm>
          <a:prstGeom prst="rect">
            <a:avLst/>
          </a:prstGeom>
          <a:noFill/>
        </p:spPr>
        <p:txBody>
          <a:bodyPr wrap="square" rtlCol="0">
            <a:spAutoFit/>
          </a:bodyPr>
          <a:lstStyle/>
          <a:p>
            <a:r>
              <a:rPr lang="en-US" sz="1600" dirty="0"/>
              <a:t>Photo: NOAA – Big Sur, Monterey, CA</a:t>
            </a:r>
          </a:p>
        </p:txBody>
      </p:sp>
      <p:pic>
        <p:nvPicPr>
          <p:cNvPr id="10" name="Picture 9">
            <a:extLst>
              <a:ext uri="{FF2B5EF4-FFF2-40B4-BE49-F238E27FC236}">
                <a16:creationId xmlns:a16="http://schemas.microsoft.com/office/drawing/2014/main" id="{6D24D70E-26D9-4EB8-8A12-7861F6C7D46F}"/>
              </a:ext>
            </a:extLst>
          </p:cNvPr>
          <p:cNvPicPr>
            <a:picLocks noChangeAspect="1"/>
          </p:cNvPicPr>
          <p:nvPr/>
        </p:nvPicPr>
        <p:blipFill>
          <a:blip r:embed="rId5"/>
          <a:stretch>
            <a:fillRect/>
          </a:stretch>
        </p:blipFill>
        <p:spPr>
          <a:xfrm>
            <a:off x="836343" y="308260"/>
            <a:ext cx="657654" cy="655361"/>
          </a:xfrm>
          <a:prstGeom prst="rect">
            <a:avLst/>
          </a:prstGeom>
          <a:ln>
            <a:noFill/>
          </a:ln>
          <a:effectLst>
            <a:outerShdw blurRad="50800" dist="38100" dir="2700000" algn="tl" rotWithShape="0">
              <a:prstClr val="black">
                <a:alpha val="40000"/>
              </a:prstClr>
            </a:outerShdw>
          </a:effectLst>
        </p:spPr>
      </p:pic>
      <p:pic>
        <p:nvPicPr>
          <p:cNvPr id="15" name="Picture 2">
            <a:extLst>
              <a:ext uri="{FF2B5EF4-FFF2-40B4-BE49-F238E27FC236}">
                <a16:creationId xmlns:a16="http://schemas.microsoft.com/office/drawing/2014/main" id="{DA1000F9-B4B5-47E0-BEC8-1218161109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481" y="145223"/>
            <a:ext cx="1017692" cy="911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8" descr="Image result for high resolution noaa 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02" y="317478"/>
            <a:ext cx="634992" cy="63499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437470"/>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563C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20157</TotalTime>
  <Words>4073</Words>
  <Application>Microsoft Office PowerPoint</Application>
  <PresentationFormat>Widescreen</PresentationFormat>
  <Paragraphs>338</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steven.pfaff</dc:creator>
  <cp:lastModifiedBy>steven.pfaff</cp:lastModifiedBy>
  <cp:revision>367</cp:revision>
  <dcterms:created xsi:type="dcterms:W3CDTF">2020-02-13T13:20:53Z</dcterms:created>
  <dcterms:modified xsi:type="dcterms:W3CDTF">2021-05-12T18:12:46Z</dcterms:modified>
</cp:coreProperties>
</file>