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  <p:sldMasterId id="214748367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10287000" cx="18288000"/>
  <p:notesSz cx="6858000" cy="9144000"/>
  <p:embeddedFontLst>
    <p:embeddedFont>
      <p:font typeface="Helvetica Neue"/>
      <p:regular r:id="rId21"/>
      <p:bold r:id="rId22"/>
      <p:italic r:id="rId23"/>
      <p:boldItalic r:id="rId24"/>
    </p:embeddedFont>
    <p:embeddedFont>
      <p:font typeface="Helvetica Neue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53545D-F317-4D71-98A7-5E0794B55FEB}">
  <a:tblStyle styleId="{0253545D-F317-4D71-98A7-5E0794B55FE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HelveticaNeueLight-bold.fntdata"/><Relationship Id="rId25" Type="http://schemas.openxmlformats.org/officeDocument/2006/relationships/font" Target="fonts/HelveticaNeueLight-regular.fntdata"/><Relationship Id="rId28" Type="http://schemas.openxmlformats.org/officeDocument/2006/relationships/font" Target="fonts/HelveticaNeueLight-boldItalic.fntdata"/><Relationship Id="rId27" Type="http://schemas.openxmlformats.org/officeDocument/2006/relationships/font" Target="fonts/HelveticaNeue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SLIDES_API120192538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SLIDES_API120192538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74dd9bd504_1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74dd9bd504_1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8a9a86d9e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8a9a86d9e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SLIDES_API176191858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SLIDES_API176191858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706a643a43_0_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3706a643a43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8c2c201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8c2c201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48c2c2018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48c2c2018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7b79f821e5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7b79f821e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48c2c20189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48c2c20189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a9a86d9e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8a9a86d9e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8a9a86d9e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8a9a86d9e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8a9a86d9e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8a9a86d9e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8a9a86d9eb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8a9a86d9eb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TITLE_2">
    <p:bg>
      <p:bgPr>
        <a:solidFill>
          <a:srgbClr val="FFFFFF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9;p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4" name="Google Shape;14;p2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5" name="Google Shape;15;p2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0" name="Google Shape;90;p11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4" name="Google Shape;94;p1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02" name="Google Shape;102;p14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 Layout 1"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07" name="Google Shape;107;p16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2">
  <p:cSld name="TITLE_2_3"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32" name="Google Shape;132;p19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33" name="Google Shape;133;p19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1">
  <p:cSld name="TITLE_2_2">
    <p:bg>
      <p:bgPr>
        <a:solidFill>
          <a:srgbClr val="FFFFFF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45" name="Google Shape;145;p20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46" name="Google Shape;146;p20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">
  <p:cSld name="TITLE_2">
    <p:bg>
      <p:bgPr>
        <a:solidFill>
          <a:srgbClr val="FFFF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58" name="Google Shape;158;p21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59" name="Google Shape;159;p21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1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27" name="Google Shape;27;p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8" name="Google Shape;28;p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2_1">
    <p:bg>
      <p:bgPr>
        <a:solidFill>
          <a:srgbClr val="FFFFF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2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71" name="Google Shape;171;p22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72" name="Google Shape;172;p22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ook Slide">
  <p:cSld name="TITLE_2_1_1"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184" name="Google Shape;184;p23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85" name="Google Shape;185;p23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">
  <p:cSld name="TITLE_2_1_1_1"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197" name="Google Shape;197;p2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98" name="Google Shape;198;p2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p24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24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p24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p24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4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bg>
      <p:bgPr>
        <a:solidFill>
          <a:srgbClr val="FFFFF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_1"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_1_1"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212" name="Google Shape;212;p28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13" name="Google Shape;213;p2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216" name="Google Shape;216;p29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CUSTOM_2">
    <p:bg>
      <p:bgPr>
        <a:solidFill>
          <a:srgbClr val="FFFFFF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look Slide">
  <p:cSld name="TITLE_2_1_1">
    <p:bg>
      <p:bgPr>
        <a:solidFill>
          <a:srgbClr val="FFFFFF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40" name="Google Shape;40;p4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41" name="Google Shape;41;p4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rgbClr val="FFFFFF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Slide">
  <p:cSld name="TITLE_2_1_1_1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 z" id="53" name="Google Shape;53;p5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 EDT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4" name="Google Shape;54;p5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5" title="officeFacebook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5" title="officePhone"/>
          <p:cNvSpPr txBox="1"/>
          <p:nvPr/>
        </p:nvSpPr>
        <p:spPr>
          <a:xfrm>
            <a:off x="11639900" y="4741756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(770) 486-1133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5" title="officeEmail"/>
          <p:cNvSpPr txBox="1"/>
          <p:nvPr/>
        </p:nvSpPr>
        <p:spPr>
          <a:xfrm>
            <a:off x="11639900" y="59203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sr-ffc.webmaster@noaa.gov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5" title="officeFacebookHandle"/>
          <p:cNvSpPr txBox="1"/>
          <p:nvPr/>
        </p:nvSpPr>
        <p:spPr>
          <a:xfrm>
            <a:off x="11918975" y="7173350"/>
            <a:ext cx="58035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5" title="officeTwitterHandle"/>
          <p:cNvSpPr txBox="1"/>
          <p:nvPr/>
        </p:nvSpPr>
        <p:spPr>
          <a:xfrm>
            <a:off x="11918975" y="8426344"/>
            <a:ext cx="5664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5" title="officeHomepageUrl"/>
          <p:cNvSpPr txBox="1"/>
          <p:nvPr/>
        </p:nvSpPr>
        <p:spPr>
          <a:xfrm>
            <a:off x="11639900" y="3487144"/>
            <a:ext cx="59430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weather.gov/atlanta</a:t>
            </a:r>
            <a:endParaRPr sz="24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_1_1"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ndard Slide 2">
  <p:cSld name="TITLE_2_3">
    <p:bg>
      <p:bgPr>
        <a:solidFill>
          <a:srgbClr val="FFFFF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79" name="Google Shape;79;p9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80" name="Google Shape;80;p9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/>
            </a:lvl9pPr>
          </a:lstStyle>
          <a:p/>
        </p:txBody>
      </p:sp>
      <p:sp>
        <p:nvSpPr>
          <p:cNvPr id="86" name="Google Shape;86;p10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image" Target="../media/image2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119" name="Google Shape;119;p18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12:23 PM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120" name="Google Shape;120;p18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18, 2024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52.gif"/><Relationship Id="rId7" Type="http://schemas.openxmlformats.org/officeDocument/2006/relationships/image" Target="../media/image51.gif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9.png"/><Relationship Id="rId13" Type="http://schemas.openxmlformats.org/officeDocument/2006/relationships/image" Target="../media/image45.png"/><Relationship Id="rId1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40.png"/><Relationship Id="rId14" Type="http://schemas.openxmlformats.org/officeDocument/2006/relationships/image" Target="../media/image48.png"/><Relationship Id="rId5" Type="http://schemas.openxmlformats.org/officeDocument/2006/relationships/image" Target="../media/image43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5.png"/><Relationship Id="rId7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28.png"/><Relationship Id="rId7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31.png"/><Relationship Id="rId7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6" name="Google Shape;226;p33"/>
          <p:cNvPicPr preferRelativeResize="0"/>
          <p:nvPr/>
        </p:nvPicPr>
        <p:blipFill rotWithShape="1">
          <a:blip r:embed="rId3">
            <a:alphaModFix/>
          </a:blip>
          <a:srcRect b="31931" l="0" r="0" t="0"/>
          <a:stretch/>
        </p:blipFill>
        <p:spPr>
          <a:xfrm>
            <a:off x="0" y="1148525"/>
            <a:ext cx="18287999" cy="8038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7" name="Google Shape;227;p33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8" name="Google Shape;228;p33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29" name="Google Shape;229;p33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p33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32" name="Google Shape;232;p33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3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33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Weekly Weather Briefing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35" name="Google Shape;235;p33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36" name="Google Shape;236;p33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37" name="Google Shape;237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33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9" name="Google Shape;239;p33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40" name="Google Shape;240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3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243" name="Google Shape;243;p33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id="244" name="Google Shape;24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719400" y="1072325"/>
            <a:ext cx="3568600" cy="3918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45" name="Google Shape;245;p33"/>
          <p:cNvSpPr txBox="1"/>
          <p:nvPr/>
        </p:nvSpPr>
        <p:spPr>
          <a:xfrm>
            <a:off x="166875" y="1338475"/>
            <a:ext cx="9377700" cy="2154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by:</a:t>
            </a:r>
            <a:endParaRPr b="1" sz="60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NWS Atlanta/Peachtree City</a:t>
            </a:r>
            <a:endParaRPr sz="3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the Week Starting</a:t>
            </a: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246" name="Google Shape;246;p33" title="time"/>
          <p:cNvSpPr txBox="1"/>
          <p:nvPr/>
        </p:nvSpPr>
        <p:spPr>
          <a:xfrm>
            <a:off x="4324075" y="2892275"/>
            <a:ext cx="4005000" cy="634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sz="3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33" title="subHeader"/>
          <p:cNvSpPr txBox="1"/>
          <p:nvPr/>
        </p:nvSpPr>
        <p:spPr>
          <a:xfrm>
            <a:off x="13267500" y="7785100"/>
            <a:ext cx="4919100" cy="128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/>
            </a:outerShdw>
          </a:effectLst>
        </p:spPr>
        <p:txBody>
          <a:bodyPr anchorCtr="0" anchor="ctr" bIns="114275" lIns="114275" spcFirstLastPara="1" rIns="114275" wrap="square" tIns="11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Disclaimer: </a:t>
            </a:r>
            <a:r>
              <a:rPr lang="en" sz="1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information contained in this briefing is time sensitive and this should be taken into consideration while viewing.</a:t>
            </a:r>
            <a:endParaRPr sz="1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42"/>
          <p:cNvGrpSpPr/>
          <p:nvPr/>
        </p:nvGrpSpPr>
        <p:grpSpPr>
          <a:xfrm>
            <a:off x="-2387" y="874798"/>
            <a:ext cx="18290397" cy="8537409"/>
            <a:chOff x="-2387" y="874798"/>
            <a:chExt cx="18290397" cy="8537409"/>
          </a:xfrm>
        </p:grpSpPr>
        <p:sp>
          <p:nvSpPr>
            <p:cNvPr id="489" name="Google Shape;489;p42"/>
            <p:cNvSpPr/>
            <p:nvPr/>
          </p:nvSpPr>
          <p:spPr>
            <a:xfrm flipH="1" rot="10800000">
              <a:off x="-2387" y="8366719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CA6CD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90" name="Google Shape;490;p42"/>
            <p:cNvSpPr/>
            <p:nvPr/>
          </p:nvSpPr>
          <p:spPr>
            <a:xfrm flipH="1" rot="10800000">
              <a:off x="9004516" y="9177007"/>
              <a:ext cx="9281100" cy="235200"/>
            </a:xfrm>
            <a:prstGeom prst="rect">
              <a:avLst/>
            </a:prstGeom>
            <a:solidFill>
              <a:srgbClr val="6CA6CD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0" y="1685105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CA6C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92" name="Google Shape;492;p42"/>
            <p:cNvSpPr/>
            <p:nvPr/>
          </p:nvSpPr>
          <p:spPr>
            <a:xfrm>
              <a:off x="9006909" y="874798"/>
              <a:ext cx="9281100" cy="235200"/>
            </a:xfrm>
            <a:prstGeom prst="rect">
              <a:avLst/>
            </a:prstGeom>
            <a:solidFill>
              <a:srgbClr val="6CA6C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42"/>
          <p:cNvSpPr/>
          <p:nvPr/>
        </p:nvSpPr>
        <p:spPr>
          <a:xfrm>
            <a:off x="9275" y="9150"/>
            <a:ext cx="18295200" cy="10287000"/>
          </a:xfrm>
          <a:prstGeom prst="rect">
            <a:avLst/>
          </a:prstGeom>
          <a:noFill/>
          <a:ln cap="flat" cmpd="sng" w="3810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2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5" name="Google Shape;495;p42"/>
          <p:cNvGrpSpPr/>
          <p:nvPr/>
        </p:nvGrpSpPr>
        <p:grpSpPr>
          <a:xfrm>
            <a:off x="-2387" y="0"/>
            <a:ext cx="18295173" cy="10286999"/>
            <a:chOff x="-2387" y="0"/>
            <a:chExt cx="18295173" cy="10286999"/>
          </a:xfrm>
        </p:grpSpPr>
        <p:sp>
          <p:nvSpPr>
            <p:cNvPr id="496" name="Google Shape;496;p42"/>
            <p:cNvSpPr/>
            <p:nvPr/>
          </p:nvSpPr>
          <p:spPr>
            <a:xfrm flipH="1" rot="10800000">
              <a:off x="-2387" y="8593888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497" name="Google Shape;497;p42"/>
            <p:cNvSpPr/>
            <p:nvPr/>
          </p:nvSpPr>
          <p:spPr>
            <a:xfrm>
              <a:off x="0" y="0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</p:grpSp>
      <p:pic>
        <p:nvPicPr>
          <p:cNvPr id="498" name="Google Shape;4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3" y="8832257"/>
            <a:ext cx="1249000" cy="12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2" title="officeName"/>
          <p:cNvSpPr txBox="1"/>
          <p:nvPr/>
        </p:nvSpPr>
        <p:spPr>
          <a:xfrm>
            <a:off x="1553938" y="8973300"/>
            <a:ext cx="7894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 ATLANTA</a:t>
            </a: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0" name="Google Shape;50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662" y="9530384"/>
            <a:ext cx="365760" cy="353568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2"/>
          <p:cNvSpPr txBox="1"/>
          <p:nvPr/>
        </p:nvSpPr>
        <p:spPr>
          <a:xfrm>
            <a:off x="1547587" y="9444900"/>
            <a:ext cx="1603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Follow: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2" name="Google Shape;502;p42" title="officeHandle"/>
          <p:cNvSpPr txBox="1"/>
          <p:nvPr/>
        </p:nvSpPr>
        <p:spPr>
          <a:xfrm>
            <a:off x="3923613" y="9464539"/>
            <a:ext cx="2550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3B0E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@NWSAtlanta</a:t>
            </a:r>
            <a:endParaRPr sz="2800">
              <a:solidFill>
                <a:srgbClr val="33B0E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03" name="Google Shape;50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378" y="9559147"/>
            <a:ext cx="294733" cy="29606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42"/>
          <p:cNvSpPr txBox="1"/>
          <p:nvPr/>
        </p:nvSpPr>
        <p:spPr>
          <a:xfrm>
            <a:off x="110100" y="0"/>
            <a:ext cx="180711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Tropical Update (Sept 18th-24th)</a:t>
            </a:r>
            <a:endParaRPr b="1" sz="54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05" name="Google Shape;505;p42" title="time"/>
          <p:cNvSpPr txBox="1"/>
          <p:nvPr/>
        </p:nvSpPr>
        <p:spPr>
          <a:xfrm>
            <a:off x="13417228" y="9647875"/>
            <a:ext cx="4201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6" name="Google Shape;506;p42"/>
          <p:cNvSpPr txBox="1"/>
          <p:nvPr/>
        </p:nvSpPr>
        <p:spPr>
          <a:xfrm>
            <a:off x="11645737" y="9586375"/>
            <a:ext cx="175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Updated:</a:t>
            </a:r>
            <a:endParaRPr b="1"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7" name="Google Shape;507;p42"/>
          <p:cNvSpPr txBox="1"/>
          <p:nvPr/>
        </p:nvSpPr>
        <p:spPr>
          <a:xfrm>
            <a:off x="80975" y="1963650"/>
            <a:ext cx="8836800" cy="62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44500" lvl="0" marL="800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Helvetica Neue"/>
              <a:buChar char="❏"/>
            </a:pPr>
            <a:r>
              <a:rPr lang="en" sz="3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Tropical Storm Gabrielle is expected to curve out to sea, well away from the United States</a:t>
            </a:r>
            <a:endParaRPr sz="3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0" marL="8001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Helvetica Neue"/>
              <a:buChar char="❏"/>
            </a:pPr>
            <a:r>
              <a:rPr lang="en" sz="3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 tropical disturbance has a 20% chance to form over next 7 days, but remains well away from any land</a:t>
            </a:r>
            <a:endParaRPr sz="22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4500" lvl="0" marL="800100" rtl="0" algn="l"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Helvetica Neue"/>
              <a:buChar char="❏"/>
            </a:pPr>
            <a:r>
              <a:rPr lang="en" sz="3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impacts to north and central Georgia expected over the next 7 days</a:t>
            </a:r>
            <a:endParaRPr sz="3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September 18, 2025 2:18 PM GMT" id="508" name="Google Shape;50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4003" y="1617250"/>
            <a:ext cx="8937745" cy="66040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09" name="Google Shape;509;p42"/>
          <p:cNvSpPr txBox="1"/>
          <p:nvPr/>
        </p:nvSpPr>
        <p:spPr>
          <a:xfrm>
            <a:off x="214166" y="1017593"/>
            <a:ext cx="8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Impacts for next 7 days</a:t>
            </a:r>
            <a:endParaRPr b="1" sz="2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3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5" name="Google Shape;515;p4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43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517" name="Google Shape;517;p43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43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520" name="Google Shape;520;p43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43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Drought Update</a:t>
            </a:r>
            <a:endParaRPr b="1" sz="5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23" name="Google Shape;523;p43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524" name="Google Shape;524;p43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25" name="Google Shape;525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Google Shape;526;p43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27" name="Google Shape;527;p43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28" name="Google Shape;528;p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4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0" name="Google Shape;530;p43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531" name="Google Shape;531;p43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September 18, 2025 10:48 AM EDT" id="532" name="Google Shape;532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45" y="1189475"/>
            <a:ext cx="10338303" cy="798866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p43"/>
          <p:cNvSpPr txBox="1"/>
          <p:nvPr/>
        </p:nvSpPr>
        <p:spPr>
          <a:xfrm>
            <a:off x="10838975" y="1739600"/>
            <a:ext cx="7033800" cy="6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1143000" rtl="0" algn="l">
              <a:spcBef>
                <a:spcPts val="1000"/>
              </a:spcBef>
              <a:spcAft>
                <a:spcPts val="0"/>
              </a:spcAft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Official drought conditions (D1) have been introduced today in parts of west Georgia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Rainfall is &lt; 15% of average in many of these areas over past 30 days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Monitoring for potential “flash drought” conditions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4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9" name="Google Shape;539;p4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0" name="Google Shape;540;p44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541" name="Google Shape;541;p44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44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44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544" name="Google Shape;544;p44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4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6" name="Google Shape;546;p44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25th-October 1st Outlook</a:t>
            </a:r>
            <a:endParaRPr b="1" sz="5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47" name="Google Shape;547;p44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548" name="Google Shape;548;p44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49" name="Google Shape;549;p4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44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551" name="Google Shape;551;p44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552" name="Google Shape;552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4" name="Google Shape;554;p44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555" name="Google Shape;555;p44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September 18, 2025 10:37 AM EDT" id="556" name="Google Shape;556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3350" y="1930400"/>
            <a:ext cx="8940797" cy="69087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September 18, 2025 10:37 AM EDT" id="557" name="Google Shape;557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13850" y="1930400"/>
            <a:ext cx="8940797" cy="690879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/>
          <p:nvPr/>
        </p:nvSpPr>
        <p:spPr>
          <a:xfrm>
            <a:off x="0" y="0"/>
            <a:ext cx="18288000" cy="914400"/>
          </a:xfrm>
          <a:prstGeom prst="rect">
            <a:avLst/>
          </a:prstGeom>
          <a:solidFill>
            <a:srgbClr val="0A459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45"/>
          <p:cNvSpPr txBox="1"/>
          <p:nvPr/>
        </p:nvSpPr>
        <p:spPr>
          <a:xfrm>
            <a:off x="13410594" y="9379438"/>
            <a:ext cx="4762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7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4" name="Google Shape;564;p45"/>
          <p:cNvSpPr/>
          <p:nvPr/>
        </p:nvSpPr>
        <p:spPr>
          <a:xfrm>
            <a:off x="0" y="914400"/>
            <a:ext cx="182880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45"/>
          <p:cNvSpPr/>
          <p:nvPr/>
        </p:nvSpPr>
        <p:spPr>
          <a:xfrm>
            <a:off x="0" y="9464040"/>
            <a:ext cx="18288000" cy="8229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45"/>
          <p:cNvSpPr txBox="1"/>
          <p:nvPr/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45"/>
          <p:cNvPicPr preferRelativeResize="0"/>
          <p:nvPr/>
        </p:nvPicPr>
        <p:blipFill rotWithShape="1">
          <a:blip r:embed="rId3">
            <a:alphaModFix/>
          </a:blip>
          <a:srcRect b="874950" l="0" r="0" t="-874950"/>
          <a:stretch/>
        </p:blipFill>
        <p:spPr>
          <a:xfrm>
            <a:off x="26800" y="4628000"/>
            <a:ext cx="2330649" cy="4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" y="9515210"/>
            <a:ext cx="3438144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descr="h:mm a" id="569" name="Google Shape;569;p45" title="time"/>
          <p:cNvSpPr txBox="1"/>
          <p:nvPr/>
        </p:nvSpPr>
        <p:spPr>
          <a:xfrm>
            <a:off x="12711101" y="45187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11:24 AM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570" name="Google Shape;570;p45" title="time"/>
          <p:cNvSpPr txBox="1"/>
          <p:nvPr/>
        </p:nvSpPr>
        <p:spPr>
          <a:xfrm>
            <a:off x="12711101" y="21295"/>
            <a:ext cx="557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2743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1" name="Google Shape;57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00" y="-3135"/>
            <a:ext cx="1361424" cy="136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5" title="officeName"/>
          <p:cNvSpPr txBox="1"/>
          <p:nvPr/>
        </p:nvSpPr>
        <p:spPr>
          <a:xfrm>
            <a:off x="12125450" y="9858290"/>
            <a:ext cx="605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Peachtree City, GA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45"/>
          <p:cNvSpPr txBox="1"/>
          <p:nvPr/>
        </p:nvSpPr>
        <p:spPr>
          <a:xfrm>
            <a:off x="13410594" y="9491472"/>
            <a:ext cx="4762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14275" spcFirstLastPara="1" rIns="114275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0A459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</a:t>
            </a:r>
            <a:endParaRPr b="1" sz="2500">
              <a:solidFill>
                <a:srgbClr val="0A459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4" name="Google Shape;574;p45" title="header"/>
          <p:cNvSpPr txBox="1"/>
          <p:nvPr/>
        </p:nvSpPr>
        <p:spPr>
          <a:xfrm>
            <a:off x="1984375" y="-95250"/>
            <a:ext cx="142875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325" lIns="114325" spcFirstLastPara="1" rIns="114325" wrap="square" tIns="114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Information</a:t>
            </a:r>
            <a:endParaRPr sz="5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5" name="Google Shape;575;p45" title="subHeader"/>
          <p:cNvSpPr txBox="1"/>
          <p:nvPr/>
        </p:nvSpPr>
        <p:spPr>
          <a:xfrm>
            <a:off x="1984375" y="793750"/>
            <a:ext cx="142875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75" lIns="114275" spcFirstLastPara="1" rIns="114275" wrap="square" tIns="11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7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76" name="Google Shape;5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4225" y="2088075"/>
            <a:ext cx="6453750" cy="645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45"/>
          <p:cNvSpPr/>
          <p:nvPr/>
        </p:nvSpPr>
        <p:spPr>
          <a:xfrm>
            <a:off x="2390200" y="1689975"/>
            <a:ext cx="2867100" cy="1184400"/>
          </a:xfrm>
          <a:prstGeom prst="wedgeRectCallout">
            <a:avLst>
              <a:gd fmla="val 91885" name="adj1"/>
              <a:gd fmla="val 43543" name="adj2"/>
            </a:avLst>
          </a:prstGeom>
          <a:solidFill>
            <a:srgbClr val="039D0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5"/>
          <p:cNvSpPr/>
          <p:nvPr/>
        </p:nvSpPr>
        <p:spPr>
          <a:xfrm>
            <a:off x="1445425" y="8232175"/>
            <a:ext cx="4202100" cy="990000"/>
          </a:xfrm>
          <a:prstGeom prst="wedgeRoundRectCallout">
            <a:avLst>
              <a:gd fmla="val 70694" name="adj1"/>
              <a:gd fmla="val -59864" name="adj2"/>
              <a:gd fmla="val 0" name="adj3"/>
            </a:avLst>
          </a:prstGeom>
          <a:solidFill>
            <a:srgbClr val="20124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5"/>
          <p:cNvSpPr/>
          <p:nvPr/>
        </p:nvSpPr>
        <p:spPr>
          <a:xfrm>
            <a:off x="529275" y="4553825"/>
            <a:ext cx="4202100" cy="1744200"/>
          </a:xfrm>
          <a:prstGeom prst="wedgeEllipseCallout">
            <a:avLst>
              <a:gd fmla="val 63371" name="adj1"/>
              <a:gd fmla="val -1241" name="adj2"/>
            </a:avLst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45"/>
          <p:cNvSpPr/>
          <p:nvPr/>
        </p:nvSpPr>
        <p:spPr>
          <a:xfrm>
            <a:off x="287425" y="6504275"/>
            <a:ext cx="3681000" cy="1577700"/>
          </a:xfrm>
          <a:prstGeom prst="cloudCallout">
            <a:avLst>
              <a:gd fmla="val 93308" name="adj1"/>
              <a:gd fmla="val -36869" name="adj2"/>
            </a:avLst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45"/>
          <p:cNvSpPr/>
          <p:nvPr/>
        </p:nvSpPr>
        <p:spPr>
          <a:xfrm>
            <a:off x="529275" y="3066925"/>
            <a:ext cx="4202100" cy="1184400"/>
          </a:xfrm>
          <a:prstGeom prst="wedgeRoundRectCallout">
            <a:avLst>
              <a:gd fmla="val 67763" name="adj1"/>
              <a:gd fmla="val 37129" name="adj2"/>
              <a:gd fmla="val 0" name="adj3"/>
            </a:avLst>
          </a:prstGeom>
          <a:solidFill>
            <a:srgbClr val="BF9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45"/>
          <p:cNvSpPr/>
          <p:nvPr/>
        </p:nvSpPr>
        <p:spPr>
          <a:xfrm>
            <a:off x="11873225" y="1598550"/>
            <a:ext cx="3257400" cy="1577700"/>
          </a:xfrm>
          <a:prstGeom prst="wedgeEllipseCallout">
            <a:avLst>
              <a:gd fmla="val -59366" name="adj1"/>
              <a:gd fmla="val 54714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45"/>
          <p:cNvSpPr/>
          <p:nvPr/>
        </p:nvSpPr>
        <p:spPr>
          <a:xfrm>
            <a:off x="13806525" y="2877400"/>
            <a:ext cx="3818100" cy="2163900"/>
          </a:xfrm>
          <a:prstGeom prst="cloudCallout">
            <a:avLst>
              <a:gd fmla="val -91297" name="adj1"/>
              <a:gd fmla="val 32319" name="adj2"/>
            </a:avLst>
          </a:prstGeom>
          <a:solidFill>
            <a:srgbClr val="9900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5"/>
          <p:cNvSpPr/>
          <p:nvPr/>
        </p:nvSpPr>
        <p:spPr>
          <a:xfrm>
            <a:off x="13241550" y="7322700"/>
            <a:ext cx="3573600" cy="1797300"/>
          </a:xfrm>
          <a:prstGeom prst="wedgeRectCallout">
            <a:avLst>
              <a:gd fmla="val -93979" name="adj1"/>
              <a:gd fmla="val -48142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45"/>
          <p:cNvSpPr/>
          <p:nvPr/>
        </p:nvSpPr>
        <p:spPr>
          <a:xfrm>
            <a:off x="14228125" y="5168350"/>
            <a:ext cx="3476100" cy="1797300"/>
          </a:xfrm>
          <a:prstGeom prst="wedgeRoundRectCallout">
            <a:avLst>
              <a:gd fmla="val -107489" name="adj1"/>
              <a:gd fmla="val 3764" name="adj2"/>
              <a:gd fmla="val 0" name="adj3"/>
            </a:avLst>
          </a:prstGeom>
          <a:solidFill>
            <a:srgbClr val="3B579D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6" name="Google Shape;586;p45"/>
          <p:cNvPicPr preferRelativeResize="0"/>
          <p:nvPr/>
        </p:nvPicPr>
        <p:blipFill rotWithShape="1">
          <a:blip r:embed="rId6">
            <a:alphaModFix/>
          </a:blip>
          <a:srcRect b="15387" l="5242" r="58378" t="15394"/>
          <a:stretch/>
        </p:blipFill>
        <p:spPr>
          <a:xfrm>
            <a:off x="12303275" y="2070000"/>
            <a:ext cx="667275" cy="6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5"/>
          <p:cNvSpPr txBox="1"/>
          <p:nvPr/>
        </p:nvSpPr>
        <p:spPr>
          <a:xfrm>
            <a:off x="13071225" y="1927575"/>
            <a:ext cx="1848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Twitter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@NWSAtlanta</a:t>
            </a:r>
            <a:endParaRPr i="1" sz="1700">
              <a:solidFill>
                <a:srgbClr val="FFFFFF"/>
              </a:solidFill>
            </a:endParaRPr>
          </a:p>
        </p:txBody>
      </p:sp>
      <p:pic>
        <p:nvPicPr>
          <p:cNvPr id="588" name="Google Shape;588;p45"/>
          <p:cNvPicPr preferRelativeResize="0"/>
          <p:nvPr/>
        </p:nvPicPr>
        <p:blipFill rotWithShape="1">
          <a:blip r:embed="rId7">
            <a:alphaModFix/>
          </a:blip>
          <a:srcRect b="0" l="22916" r="0" t="0"/>
          <a:stretch/>
        </p:blipFill>
        <p:spPr>
          <a:xfrm>
            <a:off x="14528350" y="5396125"/>
            <a:ext cx="912924" cy="11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5"/>
          <p:cNvSpPr txBox="1"/>
          <p:nvPr/>
        </p:nvSpPr>
        <p:spPr>
          <a:xfrm>
            <a:off x="15441275" y="5618400"/>
            <a:ext cx="1848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Facebook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NWSAtlanta</a:t>
            </a:r>
            <a:endParaRPr i="1" sz="1700">
              <a:solidFill>
                <a:srgbClr val="FFFFFF"/>
              </a:solidFill>
            </a:endParaRPr>
          </a:p>
        </p:txBody>
      </p:sp>
      <p:pic>
        <p:nvPicPr>
          <p:cNvPr id="590" name="Google Shape;590;p45"/>
          <p:cNvPicPr preferRelativeResize="0"/>
          <p:nvPr/>
        </p:nvPicPr>
        <p:blipFill rotWithShape="1">
          <a:blip r:embed="rId8">
            <a:alphaModFix/>
          </a:blip>
          <a:srcRect b="0" l="29985" r="27470" t="0"/>
          <a:stretch/>
        </p:blipFill>
        <p:spPr>
          <a:xfrm>
            <a:off x="13476613" y="7609810"/>
            <a:ext cx="803426" cy="130709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5"/>
          <p:cNvSpPr txBox="1"/>
          <p:nvPr/>
        </p:nvSpPr>
        <p:spPr>
          <a:xfrm>
            <a:off x="14273925" y="7775250"/>
            <a:ext cx="25413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YouTube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@NWSPeachtreeCity</a:t>
            </a:r>
            <a:endParaRPr i="1" sz="1700">
              <a:solidFill>
                <a:srgbClr val="FFFFFF"/>
              </a:solidFill>
            </a:endParaRPr>
          </a:p>
        </p:txBody>
      </p:sp>
      <p:sp>
        <p:nvSpPr>
          <p:cNvPr id="592" name="Google Shape;592;p45"/>
          <p:cNvSpPr txBox="1"/>
          <p:nvPr/>
        </p:nvSpPr>
        <p:spPr>
          <a:xfrm>
            <a:off x="15268938" y="3390350"/>
            <a:ext cx="1848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Instagram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nwsatlanta</a:t>
            </a:r>
            <a:endParaRPr i="1" sz="1700">
              <a:solidFill>
                <a:srgbClr val="FFFFFF"/>
              </a:solidFill>
            </a:endParaRPr>
          </a:p>
        </p:txBody>
      </p:sp>
      <p:pic>
        <p:nvPicPr>
          <p:cNvPr id="593" name="Google Shape;593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74675" y="1922236"/>
            <a:ext cx="803425" cy="80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5"/>
          <p:cNvSpPr txBox="1"/>
          <p:nvPr/>
        </p:nvSpPr>
        <p:spPr>
          <a:xfrm>
            <a:off x="3354300" y="1872225"/>
            <a:ext cx="18489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By Phone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770-486-1133</a:t>
            </a:r>
            <a:endParaRPr i="1" sz="1700">
              <a:solidFill>
                <a:srgbClr val="FFFFFF"/>
              </a:solidFill>
            </a:endParaRPr>
          </a:p>
        </p:txBody>
      </p:sp>
      <p:pic>
        <p:nvPicPr>
          <p:cNvPr id="595" name="Google Shape;595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580913" y="3516150"/>
            <a:ext cx="667276" cy="66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025" y="3316775"/>
            <a:ext cx="912925" cy="68469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45"/>
          <p:cNvSpPr txBox="1"/>
          <p:nvPr/>
        </p:nvSpPr>
        <p:spPr>
          <a:xfrm>
            <a:off x="1683150" y="3213025"/>
            <a:ext cx="31245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Via Email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sr-ffc.webmaster@noaa.gov</a:t>
            </a:r>
            <a:endParaRPr i="1" sz="1700">
              <a:solidFill>
                <a:srgbClr val="FFFFFF"/>
              </a:solidFill>
            </a:endParaRPr>
          </a:p>
        </p:txBody>
      </p:sp>
      <p:pic>
        <p:nvPicPr>
          <p:cNvPr id="598" name="Google Shape;598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27300" y="4883238"/>
            <a:ext cx="912925" cy="9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45"/>
          <p:cNvSpPr txBox="1"/>
          <p:nvPr/>
        </p:nvSpPr>
        <p:spPr>
          <a:xfrm>
            <a:off x="1916425" y="4893600"/>
            <a:ext cx="25413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Online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weather.gov/atlanta</a:t>
            </a:r>
            <a:endParaRPr i="1"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weather.gov/ffc/briefings</a:t>
            </a:r>
            <a:endParaRPr b="1" i="1" sz="1700">
              <a:solidFill>
                <a:srgbClr val="FFFFFF"/>
              </a:solidFill>
            </a:endParaRPr>
          </a:p>
        </p:txBody>
      </p:sp>
      <p:sp>
        <p:nvSpPr>
          <p:cNvPr id="600" name="Google Shape;600;p45"/>
          <p:cNvSpPr txBox="1"/>
          <p:nvPr/>
        </p:nvSpPr>
        <p:spPr>
          <a:xfrm>
            <a:off x="1466550" y="6819000"/>
            <a:ext cx="26544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NWS Chat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EMs, Media, and approved partners</a:t>
            </a:r>
            <a:endParaRPr i="1" sz="1700">
              <a:solidFill>
                <a:srgbClr val="FFFFFF"/>
              </a:solidFill>
            </a:endParaRPr>
          </a:p>
        </p:txBody>
      </p:sp>
      <p:sp>
        <p:nvSpPr>
          <p:cNvPr id="601" name="Google Shape;601;p45"/>
          <p:cNvSpPr txBox="1"/>
          <p:nvPr/>
        </p:nvSpPr>
        <p:spPr>
          <a:xfrm>
            <a:off x="2704200" y="8288225"/>
            <a:ext cx="2867100" cy="89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</a:rPr>
              <a:t>Decision Support</a:t>
            </a:r>
            <a:endParaRPr b="1"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rgbClr val="FFFFFF"/>
                </a:solidFill>
              </a:rPr>
              <a:t>weather.gov/ffc/dss</a:t>
            </a:r>
            <a:endParaRPr i="1" sz="1700">
              <a:solidFill>
                <a:srgbClr val="FFFFFF"/>
              </a:solidFill>
            </a:endParaRPr>
          </a:p>
        </p:txBody>
      </p:sp>
      <p:pic>
        <p:nvPicPr>
          <p:cNvPr id="602" name="Google Shape;602;p4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0650" y="6999838"/>
            <a:ext cx="667275" cy="58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687825" y="8369150"/>
            <a:ext cx="912925" cy="73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4" name="Google Shape;254;p34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255" name="Google Shape;255;p34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2626"/>
                </a:solidFill>
              </a:endParaRPr>
            </a:p>
          </p:txBody>
        </p:sp>
      </p:grpSp>
      <p:grpSp>
        <p:nvGrpSpPr>
          <p:cNvPr id="257" name="Google Shape;257;p34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258" name="Google Shape;258;p34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2626"/>
                </a:solidFill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262626"/>
                </a:solidFill>
              </a:endParaRPr>
            </a:p>
          </p:txBody>
        </p:sp>
      </p:grpSp>
      <p:sp>
        <p:nvSpPr>
          <p:cNvPr id="260" name="Google Shape;260;p34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5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Hazard Outlook for North &amp; Central Georgia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1" name="Google Shape;261;p34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262" name="Google Shape;262;p34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63" name="Google Shape;263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34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5" name="Google Shape;265;p34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266" name="Google Shape;266;p3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34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269" name="Google Shape;269;p34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70" name="Google Shape;270;p34"/>
          <p:cNvSpPr txBox="1"/>
          <p:nvPr/>
        </p:nvSpPr>
        <p:spPr>
          <a:xfrm>
            <a:off x="628650" y="5148263"/>
            <a:ext cx="20574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575" lIns="57150" spcFirstLastPara="1" rIns="57150" wrap="square" tIns="2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429424" y="2227826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714881" y="3201675"/>
            <a:ext cx="1828800" cy="18288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4"/>
          <p:cNvSpPr/>
          <p:nvPr/>
        </p:nvSpPr>
        <p:spPr>
          <a:xfrm>
            <a:off x="2945462" y="2227826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5461500" y="2227826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highlight>
                <a:srgbClr val="FF99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7977537" y="2227826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4"/>
          <p:cNvSpPr/>
          <p:nvPr/>
        </p:nvSpPr>
        <p:spPr>
          <a:xfrm>
            <a:off x="10493574" y="2227826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4"/>
          <p:cNvSpPr/>
          <p:nvPr/>
        </p:nvSpPr>
        <p:spPr>
          <a:xfrm>
            <a:off x="13009613" y="2227826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4"/>
          <p:cNvSpPr/>
          <p:nvPr/>
        </p:nvSpPr>
        <p:spPr>
          <a:xfrm>
            <a:off x="15525875" y="2240074"/>
            <a:ext cx="2399700" cy="50466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3230919" y="3201675"/>
            <a:ext cx="1828800" cy="18288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5746932" y="3230475"/>
            <a:ext cx="1828800" cy="1828800"/>
          </a:xfrm>
          <a:prstGeom prst="ellipse">
            <a:avLst/>
          </a:prstGeom>
          <a:solidFill>
            <a:srgbClr val="039D0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8262995" y="3201675"/>
            <a:ext cx="1828800" cy="18288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10779020" y="3201675"/>
            <a:ext cx="1828800" cy="18288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13295069" y="3201675"/>
            <a:ext cx="1828800" cy="18288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4"/>
          <p:cNvSpPr/>
          <p:nvPr/>
        </p:nvSpPr>
        <p:spPr>
          <a:xfrm>
            <a:off x="15811082" y="3201675"/>
            <a:ext cx="1828800" cy="18288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6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4"/>
          <p:cNvSpPr txBox="1"/>
          <p:nvPr/>
        </p:nvSpPr>
        <p:spPr>
          <a:xfrm>
            <a:off x="10493564" y="2406014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429401" y="2316338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 (9/5)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7977539" y="2316338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2945463" y="2329814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Saturday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429175" y="5175000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thunderstorms in northeast GA</a:t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(2PM to 10PM)</a:t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4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p34"/>
          <p:cNvSpPr txBox="1"/>
          <p:nvPr/>
        </p:nvSpPr>
        <p:spPr>
          <a:xfrm>
            <a:off x="7977464" y="5398323"/>
            <a:ext cx="23997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550" y="7430076"/>
            <a:ext cx="1554950" cy="155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4"/>
          <p:cNvSpPr txBox="1"/>
          <p:nvPr/>
        </p:nvSpPr>
        <p:spPr>
          <a:xfrm>
            <a:off x="751751" y="7553501"/>
            <a:ext cx="3881700" cy="13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</a:t>
            </a:r>
            <a:endParaRPr b="1" sz="3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Highlights </a:t>
            </a:r>
            <a:endParaRPr b="1" sz="36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4940700" y="7301434"/>
            <a:ext cx="1298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50165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rain and thunderstorm chances linger through the weekend with a slightly greater opportunity for rain and thunderstorms closer to mid-week next week.</a:t>
            </a:r>
            <a:endParaRPr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50165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00"/>
              <a:buFont typeface="Helvetica Neue"/>
              <a:buChar char="❏"/>
            </a:pPr>
            <a:r>
              <a:rPr lang="en" sz="25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Warm, above normal temperatures are forecast to continue over the next 7 days.</a:t>
            </a:r>
            <a:endParaRPr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5461513" y="2310138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Sunday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7906001" y="5190749"/>
            <a:ext cx="23997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5461488" y="5193792"/>
            <a:ext cx="23997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13009714" y="2310151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Wednesday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8" name="Google Shape;298;p34"/>
          <p:cNvSpPr txBox="1"/>
          <p:nvPr/>
        </p:nvSpPr>
        <p:spPr>
          <a:xfrm>
            <a:off x="15530664" y="2310151"/>
            <a:ext cx="23997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Thursday</a:t>
            </a:r>
            <a:endParaRPr b="1" sz="28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9" name="Google Shape;299;p34"/>
          <p:cNvSpPr txBox="1"/>
          <p:nvPr/>
        </p:nvSpPr>
        <p:spPr>
          <a:xfrm>
            <a:off x="5461488" y="5247913"/>
            <a:ext cx="2399700" cy="18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3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2945350" y="5193800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thunderstorms in NE GA/metro (2-10PM)</a:t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01" name="Google Shape;301;p34" title="outlookLegend"/>
          <p:cNvGraphicFramePr/>
          <p:nvPr/>
        </p:nvGraphicFramePr>
        <p:xfrm>
          <a:off x="429388" y="1456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{0253545D-F317-4D71-98A7-5E0794B55FEB}</a:tableStyleId>
              </a:tblPr>
              <a:tblGrid>
                <a:gridCol w="2864625"/>
                <a:gridCol w="2927275"/>
                <a:gridCol w="2958350"/>
                <a:gridCol w="2896175"/>
                <a:gridCol w="2927275"/>
                <a:gridCol w="2927300"/>
              </a:tblGrid>
              <a:tr h="447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Risk Levels →</a:t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Low</a:t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rgbClr val="262626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Moderate</a:t>
                      </a:r>
                      <a:endParaRPr b="1" sz="2000">
                        <a:solidFill>
                          <a:srgbClr val="262626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High</a:t>
                      </a:r>
                      <a:endParaRPr b="1" sz="20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0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Extreme</a:t>
                      </a:r>
                      <a:endParaRPr b="1" sz="20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T="28575" marB="28575" marR="42875" marL="428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02" name="Google Shape;302;p34"/>
          <p:cNvSpPr txBox="1"/>
          <p:nvPr/>
        </p:nvSpPr>
        <p:spPr>
          <a:xfrm>
            <a:off x="5461500" y="5286724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Mostly dry and warm</a:t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7977538" y="5193800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thunderstorms in south-central GA</a:t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10493538" y="5179905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afternoon to early evening thunderstorms</a:t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13009713" y="5193805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afternoon to early evening thunderstorms</a:t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6" name="Google Shape;306;p34"/>
          <p:cNvSpPr txBox="1"/>
          <p:nvPr/>
        </p:nvSpPr>
        <p:spPr>
          <a:xfrm>
            <a:off x="15525863" y="5193805"/>
            <a:ext cx="2399700" cy="20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000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Scattered afternoon to early evening thunderstorms</a:t>
            </a:r>
            <a:endParaRPr b="1" sz="20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40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5"/>
          <p:cNvSpPr/>
          <p:nvPr/>
        </p:nvSpPr>
        <p:spPr>
          <a:xfrm>
            <a:off x="1200" y="0"/>
            <a:ext cx="8704800" cy="10287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5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5"/>
          <p:cNvGrpSpPr/>
          <p:nvPr/>
        </p:nvGrpSpPr>
        <p:grpSpPr>
          <a:xfrm>
            <a:off x="-2387" y="874798"/>
            <a:ext cx="18290397" cy="8537409"/>
            <a:chOff x="-2387" y="874798"/>
            <a:chExt cx="18290397" cy="8537409"/>
          </a:xfrm>
        </p:grpSpPr>
        <p:sp>
          <p:nvSpPr>
            <p:cNvPr id="315" name="Google Shape;315;p35"/>
            <p:cNvSpPr/>
            <p:nvPr/>
          </p:nvSpPr>
          <p:spPr>
            <a:xfrm flipH="1" rot="10800000">
              <a:off x="-2387" y="8366719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16" name="Google Shape;316;p35"/>
            <p:cNvSpPr/>
            <p:nvPr/>
          </p:nvSpPr>
          <p:spPr>
            <a:xfrm flipH="1" rot="10800000">
              <a:off x="9004516" y="9177007"/>
              <a:ext cx="92811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0" y="1685105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18" name="Google Shape;318;p35"/>
            <p:cNvSpPr/>
            <p:nvPr/>
          </p:nvSpPr>
          <p:spPr>
            <a:xfrm>
              <a:off x="9006909" y="874798"/>
              <a:ext cx="92811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9" name="Google Shape;319;p35"/>
          <p:cNvGrpSpPr/>
          <p:nvPr/>
        </p:nvGrpSpPr>
        <p:grpSpPr>
          <a:xfrm>
            <a:off x="-2387" y="0"/>
            <a:ext cx="18295173" cy="10286999"/>
            <a:chOff x="-2387" y="0"/>
            <a:chExt cx="18295173" cy="10286999"/>
          </a:xfrm>
        </p:grpSpPr>
        <p:sp>
          <p:nvSpPr>
            <p:cNvPr id="320" name="Google Shape;320;p35"/>
            <p:cNvSpPr/>
            <p:nvPr/>
          </p:nvSpPr>
          <p:spPr>
            <a:xfrm flipH="1" rot="10800000">
              <a:off x="-2387" y="8593888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21" name="Google Shape;321;p35"/>
            <p:cNvSpPr/>
            <p:nvPr/>
          </p:nvSpPr>
          <p:spPr>
            <a:xfrm>
              <a:off x="0" y="0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</p:grpSp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3" y="8832257"/>
            <a:ext cx="1249000" cy="12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5" title="officeName"/>
          <p:cNvSpPr txBox="1"/>
          <p:nvPr/>
        </p:nvSpPr>
        <p:spPr>
          <a:xfrm>
            <a:off x="1553938" y="8973300"/>
            <a:ext cx="7894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 ATLANTA</a:t>
            </a: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4" name="Google Shape;32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662" y="9530384"/>
            <a:ext cx="365760" cy="35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/>
          <p:nvPr/>
        </p:nvSpPr>
        <p:spPr>
          <a:xfrm>
            <a:off x="1547587" y="9444900"/>
            <a:ext cx="1603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Follow: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6" name="Google Shape;326;p35" title="officeHandle"/>
          <p:cNvSpPr txBox="1"/>
          <p:nvPr/>
        </p:nvSpPr>
        <p:spPr>
          <a:xfrm>
            <a:off x="3923613" y="9464539"/>
            <a:ext cx="2550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3B0E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@NWSAtlanta</a:t>
            </a:r>
            <a:endParaRPr sz="2800">
              <a:solidFill>
                <a:srgbClr val="33B0E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7" name="Google Shape;32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378" y="9559147"/>
            <a:ext cx="294733" cy="29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5"/>
          <p:cNvSpPr txBox="1"/>
          <p:nvPr/>
        </p:nvSpPr>
        <p:spPr>
          <a:xfrm>
            <a:off x="110100" y="0"/>
            <a:ext cx="18177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Latest Satellite / </a:t>
            </a: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Pattern 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329" name="Google Shape;329;p35" title="time"/>
          <p:cNvSpPr txBox="1"/>
          <p:nvPr/>
        </p:nvSpPr>
        <p:spPr>
          <a:xfrm>
            <a:off x="13417228" y="9647875"/>
            <a:ext cx="4223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0" name="Google Shape;330;p35"/>
          <p:cNvSpPr txBox="1"/>
          <p:nvPr/>
        </p:nvSpPr>
        <p:spPr>
          <a:xfrm>
            <a:off x="11645737" y="9586375"/>
            <a:ext cx="175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Updated:</a:t>
            </a:r>
            <a:endParaRPr b="1"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110100" y="1915200"/>
            <a:ext cx="8410500" cy="6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Helvetica Neue"/>
                <a:ea typeface="Helvetica Neue"/>
                <a:cs typeface="Helvetica Neue"/>
                <a:sym typeface="Helvetica Neue"/>
              </a:rPr>
              <a:t>Weather Highlights</a:t>
            </a:r>
            <a:endParaRPr b="1"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0"/>
              </a:spcAft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Slightly warmer temperatures this afternoon; upper 80s to low 90s.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Helvetica Neue"/>
              <a:buChar char="❏"/>
            </a:pPr>
            <a:r>
              <a:rPr b="1"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storms possible between 2-10PM today.</a:t>
            </a:r>
            <a:endParaRPr b="1"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September 18, 2025 2:18 PM GMT" id="332" name="Google Shape;332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5500" y="1169439"/>
            <a:ext cx="7924800" cy="7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1200" y="0"/>
            <a:ext cx="8704800" cy="10287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6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36"/>
          <p:cNvGrpSpPr/>
          <p:nvPr/>
        </p:nvGrpSpPr>
        <p:grpSpPr>
          <a:xfrm>
            <a:off x="-2387" y="874798"/>
            <a:ext cx="18290397" cy="8537409"/>
            <a:chOff x="-2387" y="874798"/>
            <a:chExt cx="18290397" cy="8537409"/>
          </a:xfrm>
        </p:grpSpPr>
        <p:sp>
          <p:nvSpPr>
            <p:cNvPr id="341" name="Google Shape;341;p36"/>
            <p:cNvSpPr/>
            <p:nvPr/>
          </p:nvSpPr>
          <p:spPr>
            <a:xfrm flipH="1" rot="10800000">
              <a:off x="-2387" y="8366719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2" name="Google Shape;342;p36"/>
            <p:cNvSpPr/>
            <p:nvPr/>
          </p:nvSpPr>
          <p:spPr>
            <a:xfrm flipH="1" rot="10800000">
              <a:off x="9004516" y="9177007"/>
              <a:ext cx="92811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0" y="1685105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4" name="Google Shape;344;p36"/>
            <p:cNvSpPr/>
            <p:nvPr/>
          </p:nvSpPr>
          <p:spPr>
            <a:xfrm>
              <a:off x="9006909" y="874798"/>
              <a:ext cx="92811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36"/>
          <p:cNvGrpSpPr/>
          <p:nvPr/>
        </p:nvGrpSpPr>
        <p:grpSpPr>
          <a:xfrm>
            <a:off x="-2387" y="0"/>
            <a:ext cx="18295173" cy="10286999"/>
            <a:chOff x="-2387" y="0"/>
            <a:chExt cx="18295173" cy="10286999"/>
          </a:xfrm>
        </p:grpSpPr>
        <p:sp>
          <p:nvSpPr>
            <p:cNvPr id="346" name="Google Shape;346;p36"/>
            <p:cNvSpPr/>
            <p:nvPr/>
          </p:nvSpPr>
          <p:spPr>
            <a:xfrm flipH="1" rot="10800000">
              <a:off x="-2387" y="8593888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47" name="Google Shape;347;p36"/>
            <p:cNvSpPr/>
            <p:nvPr/>
          </p:nvSpPr>
          <p:spPr>
            <a:xfrm>
              <a:off x="0" y="0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</p:grpSp>
      <p:pic>
        <p:nvPicPr>
          <p:cNvPr id="348" name="Google Shape;3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3" y="8832257"/>
            <a:ext cx="1249000" cy="12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 title="officeName"/>
          <p:cNvSpPr txBox="1"/>
          <p:nvPr/>
        </p:nvSpPr>
        <p:spPr>
          <a:xfrm>
            <a:off x="1553938" y="8973300"/>
            <a:ext cx="7894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 ATLANTA</a:t>
            </a: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0" name="Google Shape;35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662" y="9530384"/>
            <a:ext cx="365760" cy="35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6"/>
          <p:cNvSpPr txBox="1"/>
          <p:nvPr/>
        </p:nvSpPr>
        <p:spPr>
          <a:xfrm>
            <a:off x="1547587" y="9444900"/>
            <a:ext cx="1603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Follow: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2" name="Google Shape;352;p36" title="officeHandle"/>
          <p:cNvSpPr txBox="1"/>
          <p:nvPr/>
        </p:nvSpPr>
        <p:spPr>
          <a:xfrm>
            <a:off x="3923613" y="9464539"/>
            <a:ext cx="2550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3B0E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@NWSAtlanta</a:t>
            </a:r>
            <a:endParaRPr sz="2800">
              <a:solidFill>
                <a:srgbClr val="33B0E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53" name="Google Shape;35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378" y="9559147"/>
            <a:ext cx="294733" cy="29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6"/>
          <p:cNvSpPr txBox="1"/>
          <p:nvPr/>
        </p:nvSpPr>
        <p:spPr>
          <a:xfrm>
            <a:off x="110088" y="1017593"/>
            <a:ext cx="8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Projected Surface Weather Map</a:t>
            </a:r>
            <a:endParaRPr b="1" sz="2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36"/>
          <p:cNvSpPr txBox="1"/>
          <p:nvPr/>
        </p:nvSpPr>
        <p:spPr>
          <a:xfrm>
            <a:off x="110100" y="0"/>
            <a:ext cx="18177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Weather Map/Pattern:</a:t>
            </a: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Tonight &amp; Tomorrow (Fri.)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356" name="Google Shape;356;p36" title="time"/>
          <p:cNvSpPr txBox="1"/>
          <p:nvPr/>
        </p:nvSpPr>
        <p:spPr>
          <a:xfrm>
            <a:off x="13402827" y="9647900"/>
            <a:ext cx="412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11645737" y="9586375"/>
            <a:ext cx="175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Updated:</a:t>
            </a:r>
            <a:endParaRPr b="1"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36"/>
          <p:cNvSpPr txBox="1"/>
          <p:nvPr/>
        </p:nvSpPr>
        <p:spPr>
          <a:xfrm>
            <a:off x="110100" y="1915200"/>
            <a:ext cx="8410500" cy="6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Helvetica Neue"/>
                <a:ea typeface="Helvetica Neue"/>
                <a:cs typeface="Helvetica Neue"/>
                <a:sym typeface="Helvetica Neue"/>
              </a:rPr>
              <a:t>Weather Highlights</a:t>
            </a:r>
            <a:endParaRPr b="1" sz="5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0"/>
              </a:spcAft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Surface high pressure will continue to promote warm conditions through Friday.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Helvetica Neue"/>
              <a:buChar char="❏"/>
            </a:pPr>
            <a:r>
              <a:rPr b="1"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Isolated showers and storms remain a possibility on Friday afternoon.</a:t>
            </a:r>
            <a:endParaRPr b="1"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 Updated: Thu, September 18, 2025 10:54 AM EDT" id="359" name="Google Shape;359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3993" y="2068838"/>
            <a:ext cx="8941514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7"/>
          <p:cNvSpPr/>
          <p:nvPr/>
        </p:nvSpPr>
        <p:spPr>
          <a:xfrm>
            <a:off x="1200" y="0"/>
            <a:ext cx="8704800" cy="10287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7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7" name="Google Shape;367;p37"/>
          <p:cNvGrpSpPr/>
          <p:nvPr/>
        </p:nvGrpSpPr>
        <p:grpSpPr>
          <a:xfrm>
            <a:off x="-2387" y="874798"/>
            <a:ext cx="18290397" cy="8537409"/>
            <a:chOff x="-2387" y="874798"/>
            <a:chExt cx="18290397" cy="8537409"/>
          </a:xfrm>
        </p:grpSpPr>
        <p:sp>
          <p:nvSpPr>
            <p:cNvPr id="368" name="Google Shape;368;p37"/>
            <p:cNvSpPr/>
            <p:nvPr/>
          </p:nvSpPr>
          <p:spPr>
            <a:xfrm flipH="1" rot="10800000">
              <a:off x="-2387" y="8366719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69" name="Google Shape;369;p37"/>
            <p:cNvSpPr/>
            <p:nvPr/>
          </p:nvSpPr>
          <p:spPr>
            <a:xfrm flipH="1" rot="10800000">
              <a:off x="9004516" y="9177007"/>
              <a:ext cx="92811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0" y="1685105"/>
              <a:ext cx="8823150" cy="235187"/>
            </a:xfrm>
            <a:custGeom>
              <a:rect b="b" l="l" r="r" t="t"/>
              <a:pathLst>
                <a:path extrusionOk="0" h="9145" w="352926">
                  <a:moveTo>
                    <a:pt x="0" y="9145"/>
                  </a:moveTo>
                  <a:lnTo>
                    <a:pt x="348650" y="9136"/>
                  </a:lnTo>
                  <a:lnTo>
                    <a:pt x="35292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71" name="Google Shape;371;p37"/>
            <p:cNvSpPr/>
            <p:nvPr/>
          </p:nvSpPr>
          <p:spPr>
            <a:xfrm>
              <a:off x="9006909" y="874798"/>
              <a:ext cx="92811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37"/>
          <p:cNvGrpSpPr/>
          <p:nvPr/>
        </p:nvGrpSpPr>
        <p:grpSpPr>
          <a:xfrm>
            <a:off x="-2387" y="0"/>
            <a:ext cx="18295173" cy="10286999"/>
            <a:chOff x="-2387" y="0"/>
            <a:chExt cx="18295173" cy="10286999"/>
          </a:xfrm>
        </p:grpSpPr>
        <p:sp>
          <p:nvSpPr>
            <p:cNvPr id="373" name="Google Shape;373;p37"/>
            <p:cNvSpPr/>
            <p:nvPr/>
          </p:nvSpPr>
          <p:spPr>
            <a:xfrm flipH="1" rot="10800000">
              <a:off x="-2387" y="8593888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374" name="Google Shape;374;p37"/>
            <p:cNvSpPr/>
            <p:nvPr/>
          </p:nvSpPr>
          <p:spPr>
            <a:xfrm>
              <a:off x="0" y="0"/>
              <a:ext cx="18292785" cy="1693112"/>
            </a:xfrm>
            <a:custGeom>
              <a:rect b="b" l="l" r="r" t="t"/>
              <a:pathLst>
                <a:path extrusionOk="0" h="65835" w="716451">
                  <a:moveTo>
                    <a:pt x="16" y="159"/>
                  </a:moveTo>
                  <a:lnTo>
                    <a:pt x="716451" y="0"/>
                  </a:lnTo>
                  <a:lnTo>
                    <a:pt x="716273" y="34393"/>
                  </a:lnTo>
                  <a:lnTo>
                    <a:pt x="358094" y="34362"/>
                  </a:lnTo>
                  <a:lnTo>
                    <a:pt x="345565" y="65835"/>
                  </a:lnTo>
                  <a:lnTo>
                    <a:pt x="0" y="6583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</p:grpSp>
      <p:pic>
        <p:nvPicPr>
          <p:cNvPr id="375" name="Google Shape;3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13" y="8832257"/>
            <a:ext cx="1249000" cy="124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7" title="officeName"/>
          <p:cNvSpPr txBox="1"/>
          <p:nvPr/>
        </p:nvSpPr>
        <p:spPr>
          <a:xfrm>
            <a:off x="1553938" y="8973300"/>
            <a:ext cx="7894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WEATHER SERVICE ATLANTA</a:t>
            </a:r>
            <a:endParaRPr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77" name="Google Shape;37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1662" y="9530384"/>
            <a:ext cx="365760" cy="35356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7"/>
          <p:cNvSpPr txBox="1"/>
          <p:nvPr/>
        </p:nvSpPr>
        <p:spPr>
          <a:xfrm>
            <a:off x="1547587" y="9444900"/>
            <a:ext cx="1603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Follow:</a:t>
            </a:r>
            <a:endParaRPr b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9" name="Google Shape;379;p37" title="officeHandle"/>
          <p:cNvSpPr txBox="1"/>
          <p:nvPr/>
        </p:nvSpPr>
        <p:spPr>
          <a:xfrm>
            <a:off x="3923613" y="9464539"/>
            <a:ext cx="25503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33B0E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@NWSAtlanta</a:t>
            </a:r>
            <a:endParaRPr sz="2800">
              <a:solidFill>
                <a:srgbClr val="33B0E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80" name="Google Shape;38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8378" y="9559147"/>
            <a:ext cx="294733" cy="29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 txBox="1"/>
          <p:nvPr/>
        </p:nvSpPr>
        <p:spPr>
          <a:xfrm>
            <a:off x="110088" y="1017593"/>
            <a:ext cx="85068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7-day Total Rainfall Prediction</a:t>
            </a:r>
            <a:endParaRPr b="1" sz="2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2" name="Google Shape;382;p37"/>
          <p:cNvSpPr txBox="1"/>
          <p:nvPr/>
        </p:nvSpPr>
        <p:spPr>
          <a:xfrm>
            <a:off x="110100" y="0"/>
            <a:ext cx="181779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Potential Rainfall (through Thursday 9/25)</a:t>
            </a:r>
            <a:endParaRPr b="1" sz="60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descr="MMMM d, yyyy" id="383" name="Google Shape;383;p37" title="time"/>
          <p:cNvSpPr txBox="1"/>
          <p:nvPr/>
        </p:nvSpPr>
        <p:spPr>
          <a:xfrm>
            <a:off x="13417227" y="9647875"/>
            <a:ext cx="4053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2743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September 18, 2025</a:t>
            </a:r>
            <a:endParaRPr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11645737" y="9586375"/>
            <a:ext cx="1757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Updated:</a:t>
            </a:r>
            <a:endParaRPr b="1" i="1" sz="2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110100" y="1915200"/>
            <a:ext cx="8410500" cy="64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1143000" rtl="0" algn="l">
              <a:spcBef>
                <a:spcPts val="1000"/>
              </a:spcBef>
              <a:spcAft>
                <a:spcPts val="0"/>
              </a:spcAft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Rainfall through Thursday (9/25)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Char char="❏"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Limited rainfall overall (&lt;0.25”), though isolated pockets up to 0.5” are possible in far North GA.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57200" lvl="0" marL="11430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600"/>
              <a:buFont typeface="Helvetica Neue"/>
              <a:buChar char="❏"/>
            </a:pPr>
            <a:r>
              <a:rPr b="1"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NOTE: this does NOT capture areas of heavier rain that could occur with any thunderstorms.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86" name="Google Shape;386;p37" title="WPC_StateDays1-7QPF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06000" y="1915200"/>
            <a:ext cx="9553590" cy="63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3" name="Google Shape;393;p38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394" name="Google Shape;394;p38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38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397" name="Google Shape;397;p38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Google Shape;399;p38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Temperatures: Friday and Saturday</a:t>
            </a:r>
            <a:endParaRPr b="1" sz="5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00" name="Google Shape;400;p38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01" name="Google Shape;401;p38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02" name="Google Shape;402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38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4" name="Google Shape;404;p38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05" name="Google Shape;405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7" name="Google Shape;407;p38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08" name="Google Shape;408;p38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September 18, 2025 11:13 AM EDT" id="409" name="Google Shape;40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508" y="1861162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September 18, 2025 11:13 AM EDT" id="410" name="Google Shape;41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43322" y="1862938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9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39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9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18" name="Google Shape;418;p39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21" name="Google Shape;421;p39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3" name="Google Shape;423;p39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 Temperatures: Sunday and Monday</a:t>
            </a:r>
            <a:endParaRPr b="1" sz="5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24" name="Google Shape;424;p39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25" name="Google Shape;425;p39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26" name="Google Shape;426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7" name="Google Shape;427;p39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8" name="Google Shape;428;p39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29" name="Google Shape;429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39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32" name="Google Shape;432;p39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September 18, 2025 11:13 AM EDT" id="433" name="Google Shape;433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508" y="1861162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September 18, 2025 11:13 AM EDT" id="434" name="Google Shape;434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43322" y="1862938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0" name="Google Shape;440;p4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1" name="Google Shape;441;p40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42" name="Google Shape;442;p40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40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45" name="Google Shape;445;p40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40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</a:t>
            </a:r>
            <a:r>
              <a:rPr b="1" lang="en" sz="5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Temperatures: Tonight and Tomorrow Night</a:t>
            </a:r>
            <a:endParaRPr b="1" sz="57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8" name="Google Shape;448;p40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49" name="Google Shape;449;p40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50" name="Google Shape;450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40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2" name="Google Shape;452;p40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53" name="Google Shape;453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4" name="Google Shape;454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5" name="Google Shape;455;p40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56" name="Google Shape;456;p40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September 18, 2025 11:07 AM EDT" id="457" name="Google Shape;457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508" y="1861162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September 18, 2025 11:11 AM EDT" id="458" name="Google Shape;458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43322" y="1862938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1"/>
          <p:cNvSpPr txBox="1"/>
          <p:nvPr/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5" name="Google Shape;465;p41"/>
          <p:cNvGrpSpPr/>
          <p:nvPr/>
        </p:nvGrpSpPr>
        <p:grpSpPr>
          <a:xfrm>
            <a:off x="-9" y="914400"/>
            <a:ext cx="18288000" cy="8458200"/>
            <a:chOff x="-9" y="914400"/>
            <a:chExt cx="18288000" cy="8458200"/>
          </a:xfrm>
        </p:grpSpPr>
        <p:sp>
          <p:nvSpPr>
            <p:cNvPr id="466" name="Google Shape;466;p41"/>
            <p:cNvSpPr/>
            <p:nvPr/>
          </p:nvSpPr>
          <p:spPr>
            <a:xfrm>
              <a:off x="-9" y="914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1"/>
            <p:cNvSpPr/>
            <p:nvPr/>
          </p:nvSpPr>
          <p:spPr>
            <a:xfrm>
              <a:off x="-9" y="9137400"/>
              <a:ext cx="18288000" cy="235200"/>
            </a:xfrm>
            <a:prstGeom prst="rect">
              <a:avLst/>
            </a:prstGeom>
            <a:solidFill>
              <a:srgbClr val="33B0E1"/>
            </a:solidFill>
            <a:ln>
              <a:noFill/>
            </a:ln>
            <a:effectLst>
              <a:outerShdw blurRad="57150" rotWithShape="0" algn="bl" dir="162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41"/>
          <p:cNvGrpSpPr/>
          <p:nvPr/>
        </p:nvGrpSpPr>
        <p:grpSpPr>
          <a:xfrm>
            <a:off x="-75" y="0"/>
            <a:ext cx="18288000" cy="10287000"/>
            <a:chOff x="-75" y="0"/>
            <a:chExt cx="18288000" cy="10287000"/>
          </a:xfrm>
        </p:grpSpPr>
        <p:sp>
          <p:nvSpPr>
            <p:cNvPr id="469" name="Google Shape;469;p41"/>
            <p:cNvSpPr/>
            <p:nvPr/>
          </p:nvSpPr>
          <p:spPr>
            <a:xfrm>
              <a:off x="-75" y="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-75" y="9372600"/>
              <a:ext cx="18288000" cy="91440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1" name="Google Shape;471;p41"/>
          <p:cNvSpPr txBox="1"/>
          <p:nvPr/>
        </p:nvSpPr>
        <p:spPr>
          <a:xfrm>
            <a:off x="110100" y="0"/>
            <a:ext cx="180258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300" lIns="114300" spcFirstLastPara="1" rIns="114300" wrap="square" tIns="1143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3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Low Temperatures: Saturday Night and Sunday Night</a:t>
            </a:r>
            <a:endParaRPr b="1" sz="53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72" name="Google Shape;472;p41"/>
          <p:cNvGrpSpPr/>
          <p:nvPr/>
        </p:nvGrpSpPr>
        <p:grpSpPr>
          <a:xfrm>
            <a:off x="162975" y="9464040"/>
            <a:ext cx="18023625" cy="800514"/>
            <a:chOff x="162975" y="9500616"/>
            <a:chExt cx="18023625" cy="800514"/>
          </a:xfrm>
        </p:grpSpPr>
        <p:sp>
          <p:nvSpPr>
            <p:cNvPr id="473" name="Google Shape;473;p41" title="officeName"/>
            <p:cNvSpPr txBox="1"/>
            <p:nvPr/>
          </p:nvSpPr>
          <p:spPr>
            <a:xfrm>
              <a:off x="946725" y="9509760"/>
              <a:ext cx="78942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WEATHER SERVICE ATLANTA</a:t>
              </a:r>
              <a:endParaRPr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74" name="Google Shape;474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42989" y="9903709"/>
              <a:ext cx="256032" cy="2560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41"/>
            <p:cNvSpPr txBox="1"/>
            <p:nvPr/>
          </p:nvSpPr>
          <p:spPr>
            <a:xfrm>
              <a:off x="940378" y="9784080"/>
              <a:ext cx="12339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2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Follow:</a:t>
              </a:r>
              <a:endParaRPr b="1" sz="2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6" name="Google Shape;476;p41" title="officeHandle"/>
            <p:cNvSpPr txBox="1"/>
            <p:nvPr/>
          </p:nvSpPr>
          <p:spPr>
            <a:xfrm>
              <a:off x="2699027" y="9762330"/>
              <a:ext cx="25503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@NWSAtlanta</a:t>
              </a:r>
              <a:endParaRPr sz="22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477" name="Google Shape;477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8715" y="9917423"/>
              <a:ext cx="228601" cy="228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62975" y="9518782"/>
              <a:ext cx="688926" cy="688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41" title="officeUrl"/>
            <p:cNvSpPr txBox="1"/>
            <p:nvPr/>
          </p:nvSpPr>
          <p:spPr>
            <a:xfrm>
              <a:off x="14164725" y="9500616"/>
              <a:ext cx="4020000" cy="39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2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weather.gov/Atlanta</a:t>
              </a:r>
              <a:endParaRPr sz="2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descr="'Updated:' EEE MMM dd, yyyy h:mm a" id="480" name="Google Shape;480;p41" title="time"/>
            <p:cNvSpPr txBox="1"/>
            <p:nvPr/>
          </p:nvSpPr>
          <p:spPr>
            <a:xfrm>
              <a:off x="13215000" y="9838942"/>
              <a:ext cx="49716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50" lIns="91450" spcFirstLastPara="1" rIns="91450" wrap="square" tIns="91450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3B0E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Updated: Thu Sep 18, 2025 11:24 AM</a:t>
              </a:r>
              <a:endParaRPr sz="2000">
                <a:solidFill>
                  <a:srgbClr val="33B0E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Image Updated: Thu, September 18, 2025 11:15 AM EDT" id="481" name="Google Shape;481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508" y="1861162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Image Updated: Thu, September 18, 2025 11:15 AM EDT" id="482" name="Google Shape;482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43322" y="1862938"/>
            <a:ext cx="8925750" cy="669431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SS Builder - S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SS Builder - S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