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440" y="7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386D8B-E418-42B3-86E0-90CA9B2A3FD6}"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4C04B-E3DC-4419-AF23-27B1854864F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86D8B-E418-42B3-86E0-90CA9B2A3FD6}"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4C04B-E3DC-4419-AF23-27B1854864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386D8B-E418-42B3-86E0-90CA9B2A3FD6}"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4C04B-E3DC-4419-AF23-27B1854864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F386D8B-E418-42B3-86E0-90CA9B2A3FD6}"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4C04B-E3DC-4419-AF23-27B1854864F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86D8B-E418-42B3-86E0-90CA9B2A3FD6}"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4C04B-E3DC-4419-AF23-27B1854864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386D8B-E418-42B3-86E0-90CA9B2A3FD6}"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4C04B-E3DC-4419-AF23-27B1854864F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386D8B-E418-42B3-86E0-90CA9B2A3FD6}"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14C04B-E3DC-4419-AF23-27B1854864F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386D8B-E418-42B3-86E0-90CA9B2A3FD6}"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14C04B-E3DC-4419-AF23-27B1854864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6D8B-E418-42B3-86E0-90CA9B2A3FD6}"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14C04B-E3DC-4419-AF23-27B1854864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6D8B-E418-42B3-86E0-90CA9B2A3FD6}"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4C04B-E3DC-4419-AF23-27B1854864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86D8B-E418-42B3-86E0-90CA9B2A3FD6}"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14C04B-E3DC-4419-AF23-27B1854864F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F386D8B-E418-42B3-86E0-90CA9B2A3FD6}" type="datetimeFigureOut">
              <a:rPr lang="en-US" smtClean="0"/>
              <a:t>10/2/2018</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514C04B-E3DC-4419-AF23-27B1854864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asternoperations@noaa.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8190" y="457200"/>
            <a:ext cx="5637010" cy="882119"/>
          </a:xfrm>
        </p:spPr>
        <p:txBody>
          <a:bodyPr>
            <a:normAutofit/>
          </a:bodyPr>
          <a:lstStyle/>
          <a:p>
            <a:r>
              <a:rPr lang="en-US" sz="4400" b="1" dirty="0" smtClean="0"/>
              <a:t>Snow Paid Guidance</a:t>
            </a:r>
            <a:endParaRPr lang="en-US" sz="4400" b="1" dirty="0"/>
          </a:p>
        </p:txBody>
      </p:sp>
      <p:sp>
        <p:nvSpPr>
          <p:cNvPr id="5" name="TextBox 4"/>
          <p:cNvSpPr txBox="1"/>
          <p:nvPr/>
        </p:nvSpPr>
        <p:spPr>
          <a:xfrm>
            <a:off x="1600200" y="1143000"/>
            <a:ext cx="5704190" cy="369332"/>
          </a:xfrm>
          <a:prstGeom prst="rect">
            <a:avLst/>
          </a:prstGeom>
          <a:noFill/>
        </p:spPr>
        <p:txBody>
          <a:bodyPr wrap="none" rtlCol="0">
            <a:spAutoFit/>
          </a:bodyPr>
          <a:lstStyle/>
          <a:p>
            <a:r>
              <a:rPr lang="en-US" dirty="0" smtClean="0"/>
              <a:t>Pre-season guide to preparing the snow paid program</a:t>
            </a:r>
            <a:endParaRPr lang="en-US" dirty="0"/>
          </a:p>
        </p:txBody>
      </p:sp>
      <p:sp>
        <p:nvSpPr>
          <p:cNvPr id="6" name="TextBox 5"/>
          <p:cNvSpPr txBox="1"/>
          <p:nvPr/>
        </p:nvSpPr>
        <p:spPr>
          <a:xfrm>
            <a:off x="762000" y="2667000"/>
            <a:ext cx="7581544" cy="2246769"/>
          </a:xfrm>
          <a:prstGeom prst="rect">
            <a:avLst/>
          </a:prstGeom>
          <a:noFill/>
        </p:spPr>
        <p:txBody>
          <a:bodyPr wrap="square" rtlCol="0">
            <a:spAutoFit/>
          </a:bodyPr>
          <a:lstStyle/>
          <a:p>
            <a:r>
              <a:rPr lang="en-US" sz="1400" dirty="0" smtClean="0"/>
              <a:t>Before snow begins to fall, snow paid personnel must be ready to observe the elements. In order to avoid any unnecessary delays in payment, all paperwork must be done as early as possible. Paid stations can operate from October through March.</a:t>
            </a:r>
          </a:p>
          <a:p>
            <a:endParaRPr lang="en-US" sz="1400" dirty="0"/>
          </a:p>
          <a:p>
            <a:r>
              <a:rPr lang="en-US" sz="1400" dirty="0" smtClean="0"/>
              <a:t>As of 2018, the NWSREP must have the observer fill out the NOAA form 36-14 and the CBS Individual Payment </a:t>
            </a:r>
            <a:r>
              <a:rPr lang="en-US" sz="1400" dirty="0"/>
              <a:t>P</a:t>
            </a:r>
            <a:r>
              <a:rPr lang="en-US" sz="1400" dirty="0" smtClean="0"/>
              <a:t>rofile form. The NWSREP then sends the information on to the region COOP Program Manager.</a:t>
            </a:r>
          </a:p>
          <a:p>
            <a:endParaRPr lang="en-US" sz="1400" dirty="0"/>
          </a:p>
          <a:p>
            <a:r>
              <a:rPr lang="en-US" sz="1400" dirty="0" smtClean="0"/>
              <a:t>Each month throughout the season, the NWSREP records the number of observations taken, records them on a B-86 form, and emails them to Eastern Region. </a:t>
            </a:r>
            <a:endParaRPr lang="en-US" sz="1400" dirty="0"/>
          </a:p>
        </p:txBody>
      </p:sp>
    </p:spTree>
    <p:extLst>
      <p:ext uri="{BB962C8B-B14F-4D97-AF65-F5344CB8AC3E}">
        <p14:creationId xmlns:p14="http://schemas.microsoft.com/office/powerpoint/2010/main" val="487362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 y="39469"/>
            <a:ext cx="7391400" cy="646331"/>
          </a:xfrm>
          <a:prstGeom prst="rect">
            <a:avLst/>
          </a:prstGeom>
          <a:noFill/>
        </p:spPr>
        <p:txBody>
          <a:bodyPr wrap="square" rtlCol="0">
            <a:spAutoFit/>
          </a:bodyPr>
          <a:lstStyle/>
          <a:p>
            <a:pPr algn="ctr"/>
            <a:r>
              <a:rPr lang="en-US" sz="3600" b="1" dirty="0" smtClean="0"/>
              <a:t>NOAA form 36-14</a:t>
            </a:r>
          </a:p>
        </p:txBody>
      </p:sp>
      <p:sp>
        <p:nvSpPr>
          <p:cNvPr id="6" name="Rectangle 5"/>
          <p:cNvSpPr/>
          <p:nvPr/>
        </p:nvSpPr>
        <p:spPr>
          <a:xfrm>
            <a:off x="152400" y="1295400"/>
            <a:ext cx="4038600" cy="4247317"/>
          </a:xfrm>
          <a:prstGeom prst="rect">
            <a:avLst/>
          </a:prstGeom>
        </p:spPr>
        <p:txBody>
          <a:bodyPr wrap="square">
            <a:spAutoFit/>
          </a:bodyPr>
          <a:lstStyle/>
          <a:p>
            <a:r>
              <a:rPr lang="en-US" dirty="0" smtClean="0"/>
              <a:t>-This form contains site location information, payment information, and the description of duties to be performed by the observer.</a:t>
            </a:r>
          </a:p>
          <a:p>
            <a:endParaRPr lang="en-US" dirty="0" smtClean="0"/>
          </a:p>
          <a:p>
            <a:r>
              <a:rPr lang="en-US" dirty="0" smtClean="0"/>
              <a:t>-Snow paid observers are paid on both a monthly basis and a per-observation basis. </a:t>
            </a:r>
          </a:p>
          <a:p>
            <a:endParaRPr lang="en-US" dirty="0" smtClean="0"/>
          </a:p>
          <a:p>
            <a:r>
              <a:rPr lang="en-US" dirty="0" smtClean="0"/>
              <a:t>-All Financial codes will be provided by your Region COOP Program Manager.</a:t>
            </a:r>
          </a:p>
          <a:p>
            <a:endParaRPr lang="en-US" dirty="0" smtClean="0"/>
          </a:p>
          <a:p>
            <a:r>
              <a:rPr lang="en-US" dirty="0" smtClean="0"/>
              <a:t>-This form can be found at www.nws.noaa.gov/om/forms/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71451"/>
            <a:ext cx="4169636" cy="608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706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91869"/>
            <a:ext cx="8077200" cy="646331"/>
          </a:xfrm>
          <a:prstGeom prst="rect">
            <a:avLst/>
          </a:prstGeom>
          <a:noFill/>
        </p:spPr>
        <p:txBody>
          <a:bodyPr wrap="square" rtlCol="0">
            <a:spAutoFit/>
          </a:bodyPr>
          <a:lstStyle/>
          <a:p>
            <a:pPr algn="ctr"/>
            <a:r>
              <a:rPr lang="en-US" sz="3600" b="1" dirty="0" smtClean="0"/>
              <a:t>CBS Individual Payment Profile Form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292" y="1066800"/>
            <a:ext cx="4408456" cy="5673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52400" y="1295400"/>
            <a:ext cx="4038600" cy="4524315"/>
          </a:xfrm>
          <a:prstGeom prst="rect">
            <a:avLst/>
          </a:prstGeom>
        </p:spPr>
        <p:txBody>
          <a:bodyPr wrap="square">
            <a:spAutoFit/>
          </a:bodyPr>
          <a:lstStyle/>
          <a:p>
            <a:r>
              <a:rPr lang="en-US" dirty="0" smtClean="0"/>
              <a:t>-This form contains the specific payment information of the observer and is used by the finance office.</a:t>
            </a:r>
          </a:p>
          <a:p>
            <a:endParaRPr lang="en-US" dirty="0"/>
          </a:p>
          <a:p>
            <a:r>
              <a:rPr lang="en-US" dirty="0" smtClean="0"/>
              <a:t>- Each season “New Registration” and “Individual/Contractor” must be selected.</a:t>
            </a:r>
          </a:p>
          <a:p>
            <a:endParaRPr lang="en-US" dirty="0"/>
          </a:p>
          <a:p>
            <a:r>
              <a:rPr lang="en-US" dirty="0" smtClean="0"/>
              <a:t>-This form contains PII and must be kept in a secure location.</a:t>
            </a:r>
          </a:p>
          <a:p>
            <a:endParaRPr lang="en-US" dirty="0"/>
          </a:p>
          <a:p>
            <a:r>
              <a:rPr lang="en-US" dirty="0" smtClean="0"/>
              <a:t>- This form can be found at </a:t>
            </a:r>
            <a:r>
              <a:rPr lang="en-US" sz="1400" dirty="0" smtClean="0"/>
              <a:t>www.corporateservices.noaa.gov/finance/indivpayform.html</a:t>
            </a:r>
            <a:endParaRPr lang="en-US" dirty="0" smtClean="0"/>
          </a:p>
          <a:p>
            <a:endParaRPr lang="en-US" dirty="0"/>
          </a:p>
          <a:p>
            <a:endParaRPr lang="en-US" dirty="0"/>
          </a:p>
        </p:txBody>
      </p:sp>
    </p:spTree>
    <p:extLst>
      <p:ext uri="{BB962C8B-B14F-4D97-AF65-F5344CB8AC3E}">
        <p14:creationId xmlns:p14="http://schemas.microsoft.com/office/powerpoint/2010/main" val="289729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91869"/>
            <a:ext cx="8077200" cy="646331"/>
          </a:xfrm>
          <a:prstGeom prst="rect">
            <a:avLst/>
          </a:prstGeom>
          <a:noFill/>
        </p:spPr>
        <p:txBody>
          <a:bodyPr wrap="square" rtlCol="0">
            <a:spAutoFit/>
          </a:bodyPr>
          <a:lstStyle/>
          <a:p>
            <a:pPr algn="ctr"/>
            <a:r>
              <a:rPr lang="en-US" sz="3600" b="1" dirty="0" smtClean="0"/>
              <a:t>B-86 Form</a:t>
            </a:r>
          </a:p>
        </p:txBody>
      </p:sp>
      <p:sp>
        <p:nvSpPr>
          <p:cNvPr id="5" name="Rectangle 4"/>
          <p:cNvSpPr/>
          <p:nvPr/>
        </p:nvSpPr>
        <p:spPr>
          <a:xfrm>
            <a:off x="-1" y="1889879"/>
            <a:ext cx="3345505" cy="3416320"/>
          </a:xfrm>
          <a:prstGeom prst="rect">
            <a:avLst/>
          </a:prstGeom>
        </p:spPr>
        <p:txBody>
          <a:bodyPr wrap="square">
            <a:spAutoFit/>
          </a:bodyPr>
          <a:lstStyle/>
          <a:p>
            <a:r>
              <a:rPr lang="en-US" dirty="0" smtClean="0"/>
              <a:t>-This form tracks the number of observations taken each month as well as containing financial information for region.</a:t>
            </a:r>
          </a:p>
          <a:p>
            <a:endParaRPr lang="en-US" dirty="0"/>
          </a:p>
          <a:p>
            <a:r>
              <a:rPr lang="en-US" dirty="0" smtClean="0"/>
              <a:t>- It is to be filled out, signed by the MIC, and sent to </a:t>
            </a:r>
            <a:r>
              <a:rPr lang="en-US" dirty="0" smtClean="0">
                <a:hlinkClick r:id="rId2"/>
              </a:rPr>
              <a:t>easternoperations@noaa.gov</a:t>
            </a:r>
            <a:r>
              <a:rPr lang="en-US" dirty="0" smtClean="0"/>
              <a:t> each month.</a:t>
            </a:r>
          </a:p>
          <a:p>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505" y="1600200"/>
            <a:ext cx="57628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36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67</TotalTime>
  <Words>292</Words>
  <Application>Microsoft Office PowerPoint</Application>
  <PresentationFormat>On-screen Show (4:3)</PresentationFormat>
  <Paragraphs>27</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Slipstream</vt:lpstr>
      <vt:lpstr>PowerPoint Presentation</vt:lpstr>
      <vt:lpstr>PowerPoint Presentation</vt:lpstr>
      <vt:lpstr>PowerPoint Presentation</vt:lpstr>
      <vt:lpstr>PowerPoint Presentation</vt:lpstr>
    </vt:vector>
  </TitlesOfParts>
  <Company>National Weather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andrew.beavers</dc:creator>
  <cp:lastModifiedBy>Thomas Trunk</cp:lastModifiedBy>
  <cp:revision>9</cp:revision>
  <dcterms:created xsi:type="dcterms:W3CDTF">2017-09-11T17:49:01Z</dcterms:created>
  <dcterms:modified xsi:type="dcterms:W3CDTF">2018-10-02T18:05:00Z</dcterms:modified>
</cp:coreProperties>
</file>